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61" r:id="rId3"/>
    <p:sldId id="262" r:id="rId4"/>
    <p:sldId id="257" r:id="rId5"/>
    <p:sldId id="270" r:id="rId6"/>
    <p:sldId id="260" r:id="rId7"/>
    <p:sldId id="271" r:id="rId8"/>
    <p:sldId id="272" r:id="rId9"/>
    <p:sldId id="273" r:id="rId10"/>
    <p:sldId id="307" r:id="rId11"/>
    <p:sldId id="311" r:id="rId12"/>
    <p:sldId id="310" r:id="rId13"/>
    <p:sldId id="274" r:id="rId14"/>
    <p:sldId id="308" r:id="rId15"/>
    <p:sldId id="275" r:id="rId16"/>
    <p:sldId id="312" r:id="rId17"/>
    <p:sldId id="313" r:id="rId18"/>
    <p:sldId id="259" r:id="rId19"/>
    <p:sldId id="316" r:id="rId20"/>
    <p:sldId id="277" r:id="rId21"/>
    <p:sldId id="279" r:id="rId22"/>
    <p:sldId id="283" r:id="rId23"/>
    <p:sldId id="284" r:id="rId24"/>
    <p:sldId id="285" r:id="rId25"/>
    <p:sldId id="286" r:id="rId26"/>
    <p:sldId id="287" r:id="rId27"/>
    <p:sldId id="31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302" r:id="rId39"/>
    <p:sldId id="303" r:id="rId40"/>
    <p:sldId id="304" r:id="rId41"/>
    <p:sldId id="305" r:id="rId42"/>
    <p:sldId id="268" r:id="rId43"/>
    <p:sldId id="306" r:id="rId44"/>
    <p:sldId id="267" r:id="rId45"/>
    <p:sldId id="263" r:id="rId46"/>
    <p:sldId id="266" r:id="rId47"/>
    <p:sldId id="264" r:id="rId48"/>
    <p:sldId id="265" r:id="rId49"/>
    <p:sldId id="315" r:id="rId50"/>
    <p:sldId id="26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38"/>
  </p:normalViewPr>
  <p:slideViewPr>
    <p:cSldViewPr snapToGrid="0">
      <p:cViewPr varScale="1">
        <p:scale>
          <a:sx n="95" d="100"/>
          <a:sy n="95" d="100"/>
        </p:scale>
        <p:origin x="20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8412D-758A-D041-8137-8D31401A45C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925FD-EA54-E34C-A90B-5E5AB4013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8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925FD-EA54-E34C-A90B-5E5AB401391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94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9BD6C-26A1-0746-80D8-27E4FCC8CE7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12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D074-1D7F-5A41-2AD6-E069CA369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CEA081-61ED-7096-8613-5491CF070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69EF8-E6AE-CE5D-C65D-441C29BE5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C54FC-1BD2-7E33-88E2-554FB60D9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7DB3B-F765-919B-FBE0-E5B9BB4B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7DE99-CAFD-C952-47AF-586365666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09BEB7-50F6-ECAC-0926-327715575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475C8-2CE1-0D88-F1CF-1E18CB84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37F40-0EF5-A4FF-CAF8-855299C8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0D773-CA04-A142-46E2-B615BA55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5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AE8ACC-F78E-83F1-E51C-50332B2C8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A4C6F-DBAE-C70E-DC4C-73EBFD224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78826-E36E-4566-103B-64E1C3984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F686-9535-5B05-4394-5C7BDDDB7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97EE5-BCC1-1BE1-7DAB-B0E5E8EB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3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A9A7-2346-6A68-1120-190FAD2EA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9D8FE-2117-CCA0-7491-32AD1EA17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42630-65E9-2353-DD61-915F9D37A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9BA64-16FE-0802-E7A2-808EAE59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22C66-AE5D-917D-3D37-B8A343AE7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6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0246-91E6-2E6B-5190-5AC8BB7D1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712C6-F778-041B-C02E-F12C2909B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86A62-8521-B84E-170A-A160BCA42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07903-DF7D-92A3-8D00-819A6423B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D46CD-2376-726C-2418-C667675DE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09760-C922-A18C-88DD-D2A45AA44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C5ADE-B713-BAD8-4E53-4A29F1269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ED3E9C-E852-DB31-5BAF-A9295BF61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1DA558-A6D7-ABCF-3EC1-54AC8A5B8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CF506D-3350-7F84-A65B-4C8435C7C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038878-7117-50DB-4830-6D06D8C9F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8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C985A-C04A-61AD-92D6-C64AB0DB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8407C-7305-485D-73FA-207B7EC89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342B58-35B2-34F7-2577-6AD2902AA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66380-7F51-F952-A445-D1017C792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F512DD-E1F0-C8EC-1D27-5BA278E750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77D495-F106-0E80-E09E-081EB35E9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67DF17-52AF-7C04-5BE7-490CAF87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EFB06A-3B97-23C8-8AA7-F7FFAAA9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4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85CD-26D3-CD29-D1A5-2D0D52A06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B2263-9E1A-2F79-337D-65B056A9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01101-77EC-C3E8-9951-530BBC4F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F59E5B-ADF8-F3B9-E626-374B1DB36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6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F97D4B-DF10-CE5D-0ECA-DAA3CE676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E0F28-9374-B3D1-4CFE-560760454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16AC4-A515-5C0A-F5CE-09D4C7B4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08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8441E-1C1E-03F3-3AF5-6ACF19970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5CFDF-5DF8-4E6D-DA0A-0B75DA422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01063-A2B0-6E52-2ECA-6FC821D18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A5519-CFD8-3D9C-6E21-4AD3D775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F6A0B-E09F-1D5E-2BB9-28D4E651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EC99B-0BC3-3FEA-895A-A250C3429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26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A1E8D-FDBE-7D2B-84EF-635293522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1C4253-E51A-AFE5-D1C6-AC06A3EB2D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1462F-282C-4AC2-C373-C9A6BC66C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8C581-01C0-AF65-8849-56370719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1C49A1-584A-BF1E-FBCA-030B825A8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1D254-76ED-AD25-2406-223F1D21B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4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765AE1-97A6-981C-7386-EEE1A26AF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B353A-7C4A-CC39-E7EF-67A1E4CC2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75654-8DCF-B1FC-45DF-AA5736E0E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800BF9-0427-0F4E-99EF-65C4FC5D0D96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C66D5-FF35-3D05-BA19-B13CD2514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835-49E0-87DE-6183-F9B24CC0D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6FBEF5-042F-F84F-A405-DAD2DA78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0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image" Target="../media/image10.png"/><Relationship Id="rId4" Type="http://schemas.openxmlformats.org/officeDocument/2006/relationships/image" Target="../media/image5.jpeg"/><Relationship Id="rId9" Type="http://schemas.openxmlformats.org/officeDocument/2006/relationships/hyperlink" Target="https://commons.wikimedia.org/wiki/File:Brad_Pitt_2012.jpg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hyperlink" Target="https://en.wikipedia.org/wiki/Amy_Poehler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hyperlink" Target="https://commons.wikimedia.org/wiki/File:Brad_Pitt_2012.jpg" TargetMode="External"/><Relationship Id="rId5" Type="http://schemas.openxmlformats.org/officeDocument/2006/relationships/image" Target="../media/image5.jpeg"/><Relationship Id="rId10" Type="http://schemas.openxmlformats.org/officeDocument/2006/relationships/image" Target="../media/image9.jpg"/><Relationship Id="rId4" Type="http://schemas.openxmlformats.org/officeDocument/2006/relationships/hyperlink" Target="https://en.wikipedia.org/wiki/Mark_Cuban" TargetMode="External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n.wikipedia.org/wiki/Mark_Cuban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en.wikipedia.org/wiki/Amy_Poehl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jpg"/><Relationship Id="rId5" Type="http://schemas.openxmlformats.org/officeDocument/2006/relationships/image" Target="../media/image6.jpeg"/><Relationship Id="rId10" Type="http://schemas.openxmlformats.org/officeDocument/2006/relationships/hyperlink" Target="https://commons.wikimedia.org/wiki/File:Brad_Pitt_2012.jpg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9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88C1-2E9B-335A-8E7E-A1E8CF846B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Honors Discrete Math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F85F95-5702-9AE4-36B1-7FDE687CAC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79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3C49B-4C62-AED7-5045-182F1380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BF195-9CFF-611C-6A79-A0E5324F9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342" y="422512"/>
            <a:ext cx="7772400" cy="60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66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BD000-9152-6A6E-14C9-55F2A17E8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49362-108C-0C02-1746-6798C377F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2F785B-B551-3243-7FDF-3082BAA5F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329" y="1320100"/>
            <a:ext cx="7772400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81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76B86-4DF8-0795-0946-4647AEEF1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C471F-205F-3F42-3169-A84BE3C2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AD5520-13F4-588E-1801-89125898A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447" y="365125"/>
            <a:ext cx="7772400" cy="617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48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6CD5-8E5B-199E-B130-0985B08D7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1BB7-81F7-B317-2531-89C7EB01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3 Exams in Class</a:t>
            </a:r>
          </a:p>
          <a:p>
            <a:endParaRPr lang="en-US" dirty="0"/>
          </a:p>
          <a:p>
            <a:r>
              <a:rPr lang="en-US" dirty="0"/>
              <a:t>Each exam is worth 20%</a:t>
            </a:r>
          </a:p>
          <a:p>
            <a:endParaRPr lang="en-US" dirty="0"/>
          </a:p>
          <a:p>
            <a:r>
              <a:rPr lang="en-US" dirty="0"/>
              <a:t>You can bring a printed sheet of material</a:t>
            </a:r>
          </a:p>
          <a:p>
            <a:endParaRPr lang="en-US" dirty="0"/>
          </a:p>
          <a:p>
            <a:r>
              <a:rPr lang="en-US" dirty="0"/>
              <a:t>All exams are comprehensive of topics covered until exam</a:t>
            </a:r>
          </a:p>
          <a:p>
            <a:endParaRPr lang="en-US" dirty="0"/>
          </a:p>
          <a:p>
            <a:r>
              <a:rPr lang="en-US" dirty="0"/>
              <a:t>Please let me know before if you will need any special accommodations</a:t>
            </a:r>
          </a:p>
        </p:txBody>
      </p:sp>
    </p:spTree>
    <p:extLst>
      <p:ext uri="{BB962C8B-B14F-4D97-AF65-F5344CB8AC3E}">
        <p14:creationId xmlns:p14="http://schemas.microsoft.com/office/powerpoint/2010/main" val="133439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767B9-9951-B856-858A-9F28C699C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C57F6-1E77-089C-813B-BD9469D29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 and Third Chance Policy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If Casey scores:</a:t>
            </a:r>
          </a:p>
          <a:p>
            <a:pPr lvl="1"/>
            <a:r>
              <a:rPr lang="en-US" dirty="0"/>
              <a:t>Exam 1: 85 Exam 2: 90 Exam 3: 60 (score becomes: 90, 90, 60)</a:t>
            </a:r>
          </a:p>
          <a:p>
            <a:pPr lvl="1"/>
            <a:r>
              <a:rPr lang="en-US" dirty="0"/>
              <a:t>Exam 1: 90 Exam 2: 60: Exam 3: 75 (score becomes 90, 75, 75)</a:t>
            </a:r>
          </a:p>
          <a:p>
            <a:pPr lvl="1"/>
            <a:r>
              <a:rPr lang="en-US" dirty="0"/>
              <a:t>Exam 1: 0 Exam 2: 0 Exam 3: 100 (score becomes 100, 100, 100)</a:t>
            </a:r>
          </a:p>
          <a:p>
            <a:endParaRPr lang="en-US" dirty="0"/>
          </a:p>
          <a:p>
            <a:r>
              <a:rPr lang="en-US" dirty="0"/>
              <a:t>Curve at the end after all grades come in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9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77081-04B7-E947-9468-22BBF1BAF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Tentative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5CDFF-F05B-FD36-8DBB-8C8BB6AE8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Week 1</a:t>
            </a:r>
          </a:p>
          <a:p>
            <a:pPr lvl="1"/>
            <a:r>
              <a:rPr lang="en-US" dirty="0"/>
              <a:t>Intro, Boolean Logic</a:t>
            </a:r>
          </a:p>
          <a:p>
            <a:r>
              <a:rPr lang="en-US" dirty="0"/>
              <a:t>Week 2</a:t>
            </a:r>
          </a:p>
          <a:p>
            <a:pPr lvl="1"/>
            <a:r>
              <a:rPr lang="en-US" dirty="0"/>
              <a:t>Proofs, Proofs, Proofs</a:t>
            </a:r>
          </a:p>
          <a:p>
            <a:r>
              <a:rPr lang="en-US" dirty="0"/>
              <a:t>Week 3</a:t>
            </a:r>
          </a:p>
          <a:p>
            <a:pPr lvl="1"/>
            <a:r>
              <a:rPr lang="en-US" dirty="0"/>
              <a:t>Proofs, Proofs, Proofs</a:t>
            </a:r>
          </a:p>
          <a:p>
            <a:r>
              <a:rPr lang="en-US" dirty="0"/>
              <a:t>Week 4</a:t>
            </a:r>
          </a:p>
          <a:p>
            <a:pPr lvl="1"/>
            <a:r>
              <a:rPr lang="en-US" dirty="0"/>
              <a:t>Induction</a:t>
            </a:r>
          </a:p>
          <a:p>
            <a:r>
              <a:rPr lang="en-US" dirty="0"/>
              <a:t>Week 5</a:t>
            </a:r>
          </a:p>
          <a:p>
            <a:pPr lvl="1"/>
            <a:r>
              <a:rPr lang="en-US" dirty="0"/>
              <a:t>Sets</a:t>
            </a:r>
          </a:p>
        </p:txBody>
      </p:sp>
    </p:spTree>
    <p:extLst>
      <p:ext uri="{BB962C8B-B14F-4D97-AF65-F5344CB8AC3E}">
        <p14:creationId xmlns:p14="http://schemas.microsoft.com/office/powerpoint/2010/main" val="2543029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5CC8D-5BA9-A128-133B-561B58B98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E6910-AFFD-BF11-8B49-9FE6D4CF1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Tentative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2BEB1-AEAA-9152-0D6F-5A3F4FDC9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Week 6</a:t>
            </a:r>
          </a:p>
          <a:p>
            <a:pPr lvl="1"/>
            <a:r>
              <a:rPr lang="en-US" dirty="0"/>
              <a:t>Functions and Relations</a:t>
            </a:r>
          </a:p>
          <a:p>
            <a:r>
              <a:rPr lang="en-US" dirty="0"/>
              <a:t>Week 7</a:t>
            </a:r>
          </a:p>
          <a:p>
            <a:pPr lvl="1"/>
            <a:r>
              <a:rPr lang="en-US" dirty="0"/>
              <a:t>Exam 1 (Oct 6), Recursion</a:t>
            </a:r>
          </a:p>
          <a:p>
            <a:r>
              <a:rPr lang="en-US" dirty="0"/>
              <a:t>Week 8</a:t>
            </a:r>
          </a:p>
          <a:p>
            <a:pPr lvl="1"/>
            <a:r>
              <a:rPr lang="en-US" dirty="0"/>
              <a:t>More Recursion, Combinatorics</a:t>
            </a:r>
          </a:p>
          <a:p>
            <a:r>
              <a:rPr lang="en-US" dirty="0"/>
              <a:t>Week 9</a:t>
            </a:r>
          </a:p>
          <a:p>
            <a:pPr lvl="1"/>
            <a:r>
              <a:rPr lang="en-US" dirty="0"/>
              <a:t>Combinatorics, Combinatorics</a:t>
            </a:r>
          </a:p>
          <a:p>
            <a:r>
              <a:rPr lang="en-US" dirty="0"/>
              <a:t>Week 10</a:t>
            </a:r>
          </a:p>
          <a:p>
            <a:pPr lvl="1"/>
            <a:r>
              <a:rPr lang="en-US" dirty="0"/>
              <a:t>Special Topics (Trees), Exam 2 (Oct 29)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650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2C987-C9DB-C0AD-AF9C-48EDAC285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1AB99-57A4-16F6-8060-719375DD0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Tentative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B6BE9-D94D-4D42-4BAE-489686F08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Week 11</a:t>
            </a:r>
          </a:p>
          <a:p>
            <a:pPr lvl="1"/>
            <a:r>
              <a:rPr lang="en-US" dirty="0"/>
              <a:t>Probability</a:t>
            </a:r>
          </a:p>
          <a:p>
            <a:r>
              <a:rPr lang="en-US" dirty="0"/>
              <a:t>Week 12</a:t>
            </a:r>
          </a:p>
          <a:p>
            <a:pPr lvl="1"/>
            <a:r>
              <a:rPr lang="en-US" dirty="0"/>
              <a:t>Graphs, Number Theory</a:t>
            </a:r>
          </a:p>
          <a:p>
            <a:r>
              <a:rPr lang="en-US" dirty="0"/>
              <a:t>Week 13</a:t>
            </a:r>
          </a:p>
          <a:p>
            <a:pPr lvl="1"/>
            <a:r>
              <a:rPr lang="en-US" dirty="0"/>
              <a:t>Number Theory, Special Topic RSA</a:t>
            </a:r>
          </a:p>
          <a:p>
            <a:r>
              <a:rPr lang="en-US" dirty="0"/>
              <a:t>Week 14</a:t>
            </a:r>
          </a:p>
          <a:p>
            <a:pPr lvl="1"/>
            <a:r>
              <a:rPr lang="en-US" dirty="0"/>
              <a:t>Thanksgiving Break</a:t>
            </a:r>
          </a:p>
          <a:p>
            <a:r>
              <a:rPr lang="en-US" dirty="0"/>
              <a:t>Week 15</a:t>
            </a:r>
          </a:p>
          <a:p>
            <a:pPr lvl="1"/>
            <a:r>
              <a:rPr lang="en-US" dirty="0"/>
              <a:t>Project Presentations, Exam 3 (December 3)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80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1765-711F-247A-65F4-52E662A5C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5C2BE-A6DC-F1FE-3B26-0C0915929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907"/>
            <a:ext cx="9906000" cy="437505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Please keep emails short, direct and without AI verbosity</a:t>
            </a:r>
          </a:p>
          <a:p>
            <a:endParaRPr lang="en-US" dirty="0"/>
          </a:p>
          <a:p>
            <a:r>
              <a:rPr lang="en-US" dirty="0"/>
              <a:t>Feel free to just use Hi Karthik and not something overly formal</a:t>
            </a:r>
          </a:p>
          <a:p>
            <a:endParaRPr lang="en-US" dirty="0"/>
          </a:p>
          <a:p>
            <a:r>
              <a:rPr lang="en-US" dirty="0"/>
              <a:t>Please don’t ask for extensions, leniency so on. It’s not fair to the class.</a:t>
            </a:r>
          </a:p>
          <a:p>
            <a:endParaRPr lang="en-US" dirty="0"/>
          </a:p>
          <a:p>
            <a:r>
              <a:rPr lang="en-US" dirty="0"/>
              <a:t>Sick, emergencies are a part of life. I’ve given enough slack in the course. </a:t>
            </a:r>
          </a:p>
          <a:p>
            <a:endParaRPr lang="en-US" dirty="0"/>
          </a:p>
          <a:p>
            <a:r>
              <a:rPr lang="en-US" dirty="0"/>
              <a:t>But If life really throws a curveball send me an email, we can always figure something out</a:t>
            </a:r>
          </a:p>
        </p:txBody>
      </p:sp>
    </p:spTree>
    <p:extLst>
      <p:ext uri="{BB962C8B-B14F-4D97-AF65-F5344CB8AC3E}">
        <p14:creationId xmlns:p14="http://schemas.microsoft.com/office/powerpoint/2010/main" val="329679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6199C-5FC5-0B28-F3F2-3E102F9E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Etiquette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A39CD-F5BE-BFE2-EE03-3F29D6278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dirty="0"/>
              <a:t>Participate by interrupting and asking questions. If something doesn’t make sense SPEAK UP</a:t>
            </a:r>
          </a:p>
          <a:p>
            <a:endParaRPr lang="en-US" dirty="0"/>
          </a:p>
          <a:p>
            <a:r>
              <a:rPr lang="en-US" dirty="0"/>
              <a:t>As much as you can please avoid using phones, or computers</a:t>
            </a:r>
          </a:p>
          <a:p>
            <a:pPr marL="0" indent="0">
              <a:buNone/>
            </a:pPr>
            <a:r>
              <a:rPr lang="en-US" dirty="0"/>
              <a:t>(If you want to take notes, I’d prefer writing things down)</a:t>
            </a:r>
          </a:p>
          <a:p>
            <a:endParaRPr lang="en-US" dirty="0"/>
          </a:p>
          <a:p>
            <a:r>
              <a:rPr lang="en-US" dirty="0"/>
              <a:t>No food</a:t>
            </a:r>
          </a:p>
          <a:p>
            <a:endParaRPr lang="en-US" dirty="0"/>
          </a:p>
          <a:p>
            <a:r>
              <a:rPr lang="en-US" dirty="0"/>
              <a:t>Feel free to take a nap if class is boring</a:t>
            </a:r>
          </a:p>
        </p:txBody>
      </p:sp>
    </p:spTree>
    <p:extLst>
      <p:ext uri="{BB962C8B-B14F-4D97-AF65-F5344CB8AC3E}">
        <p14:creationId xmlns:p14="http://schemas.microsoft.com/office/powerpoint/2010/main" val="85716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8E174-D758-6651-DC08-F36496DD7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EB089-3CDB-C3EE-A8B2-80F8D4B97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70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Logic and Proofs</a:t>
            </a:r>
          </a:p>
          <a:p>
            <a:endParaRPr lang="en-US" dirty="0"/>
          </a:p>
          <a:p>
            <a:r>
              <a:rPr lang="en-US" dirty="0"/>
              <a:t>Sets, Functions and Relations</a:t>
            </a:r>
          </a:p>
          <a:p>
            <a:endParaRPr lang="en-US" dirty="0"/>
          </a:p>
          <a:p>
            <a:r>
              <a:rPr lang="en-US" dirty="0"/>
              <a:t>Recursion</a:t>
            </a:r>
          </a:p>
          <a:p>
            <a:endParaRPr lang="en-US" dirty="0"/>
          </a:p>
          <a:p>
            <a:r>
              <a:rPr lang="en-US" dirty="0"/>
              <a:t>Counting</a:t>
            </a:r>
          </a:p>
          <a:p>
            <a:endParaRPr lang="en-US" dirty="0"/>
          </a:p>
          <a:p>
            <a:r>
              <a:rPr lang="en-US" dirty="0"/>
              <a:t>Probability</a:t>
            </a:r>
          </a:p>
        </p:txBody>
      </p:sp>
    </p:spTree>
    <p:extLst>
      <p:ext uri="{BB962C8B-B14F-4D97-AF65-F5344CB8AC3E}">
        <p14:creationId xmlns:p14="http://schemas.microsoft.com/office/powerpoint/2010/main" val="107172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CEFD-ABA7-C18C-B670-9BFDA6569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Shark Tank Game </a:t>
            </a: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1E411-FC6A-D7FE-415F-CEDE808CE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1275" y="1919289"/>
            <a:ext cx="6391275" cy="19240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 investors</a:t>
            </a:r>
          </a:p>
          <a:p>
            <a:r>
              <a:rPr lang="en-US" dirty="0">
                <a:solidFill>
                  <a:srgbClr val="00B050"/>
                </a:solidFill>
              </a:rPr>
              <a:t>N innovators</a:t>
            </a:r>
          </a:p>
          <a:p>
            <a:r>
              <a:rPr lang="en-US" dirty="0"/>
              <a:t>Match </a:t>
            </a:r>
            <a:r>
              <a:rPr lang="en-US" dirty="0">
                <a:solidFill>
                  <a:srgbClr val="FF0000"/>
                </a:solidFill>
              </a:rPr>
              <a:t>investors</a:t>
            </a:r>
            <a:r>
              <a:rPr lang="en-US" dirty="0"/>
              <a:t> to </a:t>
            </a:r>
            <a:r>
              <a:rPr lang="en-US" dirty="0">
                <a:solidFill>
                  <a:srgbClr val="00B050"/>
                </a:solidFill>
              </a:rPr>
              <a:t>innovators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3B38D-2D23-F0F2-1985-7E562838F4D2}"/>
              </a:ext>
            </a:extLst>
          </p:cNvPr>
          <p:cNvSpPr txBox="1"/>
          <p:nvPr/>
        </p:nvSpPr>
        <p:spPr>
          <a:xfrm>
            <a:off x="113951" y="4547964"/>
            <a:ext cx="113259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Goal: Come up with an </a:t>
            </a:r>
            <a:r>
              <a:rPr lang="en-US" sz="2800" dirty="0">
                <a:solidFill>
                  <a:schemeClr val="accent2"/>
                </a:solidFill>
              </a:rPr>
              <a:t>assignment</a:t>
            </a:r>
            <a:r>
              <a:rPr lang="en-US" sz="2800" dirty="0"/>
              <a:t> of </a:t>
            </a:r>
            <a:r>
              <a:rPr lang="en-US" sz="2800" dirty="0">
                <a:solidFill>
                  <a:srgbClr val="FF0000"/>
                </a:solidFill>
              </a:rPr>
              <a:t>investors</a:t>
            </a:r>
            <a:r>
              <a:rPr lang="en-US" sz="2800" dirty="0"/>
              <a:t> to </a:t>
            </a:r>
            <a:r>
              <a:rPr lang="en-US" sz="2800" dirty="0">
                <a:solidFill>
                  <a:srgbClr val="00B050"/>
                </a:solidFill>
              </a:rPr>
              <a:t>innovators</a:t>
            </a:r>
            <a:r>
              <a:rPr lang="en-US" sz="2800" dirty="0"/>
              <a:t> that is </a:t>
            </a:r>
            <a:r>
              <a:rPr lang="en-US" sz="2800" dirty="0">
                <a:solidFill>
                  <a:srgbClr val="FFC000"/>
                </a:solidFill>
              </a:rPr>
              <a:t>good???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26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B8F511-547D-A261-318E-E15F82042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97150" y="1157288"/>
            <a:ext cx="1397000" cy="1917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02006C-52C6-B536-4B35-039024911504}"/>
              </a:ext>
            </a:extLst>
          </p:cNvPr>
          <p:cNvSpPr txBox="1"/>
          <p:nvPr/>
        </p:nvSpPr>
        <p:spPr>
          <a:xfrm>
            <a:off x="617272" y="1843088"/>
            <a:ext cx="14793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0" dirty="0">
                <a:solidFill>
                  <a:srgbClr val="FF0000"/>
                </a:solidFill>
                <a:latin typeface="+mj-lt"/>
              </a:rPr>
              <a:t>Investors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sz="2800" dirty="0"/>
          </a:p>
        </p:txBody>
      </p:sp>
      <p:pic>
        <p:nvPicPr>
          <p:cNvPr id="2050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C2D88445-35F4-F4E9-AB30-88DD9FB4A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157288"/>
            <a:ext cx="1963956" cy="196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arbara Corcoran">
            <a:extLst>
              <a:ext uri="{FF2B5EF4-FFF2-40B4-BE49-F238E27FC236}">
                <a16:creationId xmlns:a16="http://schemas.microsoft.com/office/drawing/2014/main" id="{8FDE9C07-CA9D-C2CA-C98A-835627EE8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1111031"/>
            <a:ext cx="1963957" cy="19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ori Greiner - Wikipedia">
            <a:extLst>
              <a:ext uri="{FF2B5EF4-FFF2-40B4-BE49-F238E27FC236}">
                <a16:creationId xmlns:a16="http://schemas.microsoft.com/office/drawing/2014/main" id="{A236D8CB-C1BE-AAED-6082-88E26D233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456" y="1090612"/>
            <a:ext cx="1427582" cy="19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8DE555-FF7A-0768-3894-3FBAD925EE53}"/>
              </a:ext>
            </a:extLst>
          </p:cNvPr>
          <p:cNvSpPr txBox="1"/>
          <p:nvPr/>
        </p:nvSpPr>
        <p:spPr>
          <a:xfrm>
            <a:off x="2941362" y="3243263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D64F5-7A5B-5ABE-9DDD-7F9F9AA4DD45}"/>
              </a:ext>
            </a:extLst>
          </p:cNvPr>
          <p:cNvSpPr txBox="1"/>
          <p:nvPr/>
        </p:nvSpPr>
        <p:spPr>
          <a:xfrm>
            <a:off x="5014913" y="3243263"/>
            <a:ext cx="693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Kevin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32C481-0F4E-AD71-1A7C-CA9FDE53EABB}"/>
              </a:ext>
            </a:extLst>
          </p:cNvPr>
          <p:cNvSpPr txBox="1"/>
          <p:nvPr/>
        </p:nvSpPr>
        <p:spPr>
          <a:xfrm>
            <a:off x="7332899" y="3243263"/>
            <a:ext cx="1295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Barbara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B5B92-62FC-EF08-7AA9-D7835B6F6A7F}"/>
              </a:ext>
            </a:extLst>
          </p:cNvPr>
          <p:cNvSpPr txBox="1"/>
          <p:nvPr/>
        </p:nvSpPr>
        <p:spPr>
          <a:xfrm>
            <a:off x="9986963" y="3289430"/>
            <a:ext cx="918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Lori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595BCD-F1D9-6A7A-CF73-9958C2A913A9}"/>
              </a:ext>
            </a:extLst>
          </p:cNvPr>
          <p:cNvSpPr txBox="1"/>
          <p:nvPr/>
        </p:nvSpPr>
        <p:spPr>
          <a:xfrm>
            <a:off x="491499" y="4976520"/>
            <a:ext cx="1730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Innovators</a:t>
            </a:r>
          </a:p>
        </p:txBody>
      </p:sp>
      <p:pic>
        <p:nvPicPr>
          <p:cNvPr id="2058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E8C4A6D0-921F-1378-B16D-02272C22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4298753"/>
            <a:ext cx="1917700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3F9F0F-85B1-5DE1-945D-8652A1262E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478948" y="4271969"/>
            <a:ext cx="1295384" cy="1944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A2FFE6-47CE-DE96-E485-E7605DA87B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0320" y="4256151"/>
            <a:ext cx="2271359" cy="19639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894ACA-403F-38ED-F7C4-2093E56163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9407456" y="4207491"/>
            <a:ext cx="1453045" cy="19894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F63C039-F00A-7288-A997-152868D3579D}"/>
              </a:ext>
            </a:extLst>
          </p:cNvPr>
          <p:cNvSpPr txBox="1"/>
          <p:nvPr/>
        </p:nvSpPr>
        <p:spPr>
          <a:xfrm>
            <a:off x="2771775" y="6386513"/>
            <a:ext cx="842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LeBron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6C394B-C5E4-BF0A-AC8A-3084C8E58B33}"/>
              </a:ext>
            </a:extLst>
          </p:cNvPr>
          <p:cNvSpPr txBox="1"/>
          <p:nvPr/>
        </p:nvSpPr>
        <p:spPr>
          <a:xfrm>
            <a:off x="5549216" y="6386513"/>
            <a:ext cx="744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Taylor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66AB8B-DECC-2617-257E-34C2EACFB1E9}"/>
              </a:ext>
            </a:extLst>
          </p:cNvPr>
          <p:cNvSpPr txBox="1"/>
          <p:nvPr/>
        </p:nvSpPr>
        <p:spPr>
          <a:xfrm>
            <a:off x="7792353" y="6386513"/>
            <a:ext cx="61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98FD41-BD88-8AD0-CFA5-178B31D97851}"/>
              </a:ext>
            </a:extLst>
          </p:cNvPr>
          <p:cNvSpPr txBox="1"/>
          <p:nvPr/>
        </p:nvSpPr>
        <p:spPr>
          <a:xfrm>
            <a:off x="9872663" y="6400800"/>
            <a:ext cx="601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Amy</a:t>
            </a:r>
          </a:p>
        </p:txBody>
      </p:sp>
    </p:spTree>
    <p:extLst>
      <p:ext uri="{BB962C8B-B14F-4D97-AF65-F5344CB8AC3E}">
        <p14:creationId xmlns:p14="http://schemas.microsoft.com/office/powerpoint/2010/main" val="358758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20" grpId="0"/>
      <p:bldP spid="23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29444-08C7-42C4-DEBD-C0A97789D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530" y="525977"/>
            <a:ext cx="4637835" cy="1325563"/>
          </a:xfrm>
        </p:spPr>
        <p:txBody>
          <a:bodyPr/>
          <a:lstStyle/>
          <a:p>
            <a:r>
              <a:rPr lang="en-US" dirty="0"/>
              <a:t>Preference Lists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263CC6BC-7F4C-B1AA-B47C-EFBD52532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128958"/>
              </p:ext>
            </p:extLst>
          </p:nvPr>
        </p:nvGraphicFramePr>
        <p:xfrm>
          <a:off x="419380" y="1292740"/>
          <a:ext cx="5848350" cy="2194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967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54E07DAE-F11B-E3B5-D916-648129807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735145"/>
              </p:ext>
            </p:extLst>
          </p:nvPr>
        </p:nvGraphicFramePr>
        <p:xfrm>
          <a:off x="5867401" y="3842900"/>
          <a:ext cx="617668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3533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3533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3533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3533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3533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49997CD5-B92A-0311-E4F2-6FC1B567D109}"/>
              </a:ext>
            </a:extLst>
          </p:cNvPr>
          <p:cNvSpPr txBox="1"/>
          <p:nvPr/>
        </p:nvSpPr>
        <p:spPr>
          <a:xfrm>
            <a:off x="2405344" y="788650"/>
            <a:ext cx="16287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Investors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33FA0F-900B-8C79-8429-ECEAEB91095D}"/>
              </a:ext>
            </a:extLst>
          </p:cNvPr>
          <p:cNvSpPr txBox="1"/>
          <p:nvPr/>
        </p:nvSpPr>
        <p:spPr>
          <a:xfrm>
            <a:off x="8234643" y="3121540"/>
            <a:ext cx="1730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Innovators</a:t>
            </a:r>
          </a:p>
        </p:txBody>
      </p:sp>
    </p:spTree>
    <p:extLst>
      <p:ext uri="{BB962C8B-B14F-4D97-AF65-F5344CB8AC3E}">
        <p14:creationId xmlns:p14="http://schemas.microsoft.com/office/powerpoint/2010/main" val="245455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917F-439F-0752-C905-C1468C9A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77325" cy="369333"/>
          </a:xfrm>
        </p:spPr>
        <p:txBody>
          <a:bodyPr>
            <a:normAutofit fontScale="90000"/>
          </a:bodyPr>
          <a:lstStyle/>
          <a:p>
            <a:r>
              <a:rPr lang="en-US" dirty="0"/>
              <a:t>Anything wrong with this assignment?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293EE3E-F9F2-7F74-53B9-6B6A9F77B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464242"/>
              </p:ext>
            </p:extLst>
          </p:nvPr>
        </p:nvGraphicFramePr>
        <p:xfrm>
          <a:off x="285587" y="923316"/>
          <a:ext cx="5848350" cy="2194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967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2525E8-76D8-99A5-1F3F-E580F573D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94950"/>
              </p:ext>
            </p:extLst>
          </p:nvPr>
        </p:nvGraphicFramePr>
        <p:xfrm>
          <a:off x="207158" y="3724184"/>
          <a:ext cx="6301216" cy="21945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60243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60243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414303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106184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60243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5BDE06A-490D-0E35-0E8A-9C18D72EB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13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0622FDB4-30D7-1524-EB48-5E65F35BA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Barbara Corcoran">
            <a:extLst>
              <a:ext uri="{FF2B5EF4-FFF2-40B4-BE49-F238E27FC236}">
                <a16:creationId xmlns:a16="http://schemas.microsoft.com/office/drawing/2014/main" id="{F8CDF034-B2B2-7B02-6307-A1FA2A4E6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10" y="3930651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ori Greiner - Wikipedia">
            <a:extLst>
              <a:ext uri="{FF2B5EF4-FFF2-40B4-BE49-F238E27FC236}">
                <a16:creationId xmlns:a16="http://schemas.microsoft.com/office/drawing/2014/main" id="{805C79B7-E6AF-887F-303A-060376F0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B309F60E-C62C-9083-1A27-78525858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84698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385261-98A8-3C57-1423-9E54C00118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5B97E8-C978-78AA-7987-F06ED5F010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351088"/>
            <a:ext cx="841110" cy="12625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956324-7C50-B141-F749-29A09DD3F4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E734762-249F-EC27-9F31-E7DD9887F306}"/>
              </a:ext>
            </a:extLst>
          </p:cNvPr>
          <p:cNvCxnSpPr>
            <a:stCxn id="19" idx="3"/>
            <a:endCxn id="12" idx="1"/>
          </p:cNvCxnSpPr>
          <p:nvPr/>
        </p:nvCxnSpPr>
        <p:spPr>
          <a:xfrm>
            <a:off x="8629651" y="1606712"/>
            <a:ext cx="2010358" cy="1333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389063-4FB1-F783-FEF8-55300D031C18}"/>
              </a:ext>
            </a:extLst>
          </p:cNvPr>
          <p:cNvCxnSpPr>
            <a:cxnSpLocks/>
            <a:stCxn id="18" idx="3"/>
            <a:endCxn id="13" idx="1"/>
          </p:cNvCxnSpPr>
          <p:nvPr/>
        </p:nvCxnSpPr>
        <p:spPr>
          <a:xfrm>
            <a:off x="8475983" y="2982377"/>
            <a:ext cx="2164026" cy="9261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08D1F3-325E-5FCD-BFAB-8F83F80702DA}"/>
              </a:ext>
            </a:extLst>
          </p:cNvPr>
          <p:cNvCxnSpPr>
            <a:cxnSpLocks/>
          </p:cNvCxnSpPr>
          <p:nvPr/>
        </p:nvCxnSpPr>
        <p:spPr>
          <a:xfrm flipV="1">
            <a:off x="8982240" y="4451008"/>
            <a:ext cx="1657769" cy="42573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1C75BF-DC13-94EC-42D0-48E0B5965EE1}"/>
              </a:ext>
            </a:extLst>
          </p:cNvPr>
          <p:cNvCxnSpPr>
            <a:cxnSpLocks/>
            <a:stCxn id="17" idx="3"/>
            <a:endCxn id="15" idx="1"/>
          </p:cNvCxnSpPr>
          <p:nvPr/>
        </p:nvCxnSpPr>
        <p:spPr>
          <a:xfrm>
            <a:off x="9157706" y="6071613"/>
            <a:ext cx="1482303" cy="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247288E-2621-5AA8-2189-A4EBA1667E90}"/>
              </a:ext>
            </a:extLst>
          </p:cNvPr>
          <p:cNvCxnSpPr>
            <a:cxnSpLocks/>
          </p:cNvCxnSpPr>
          <p:nvPr/>
        </p:nvCxnSpPr>
        <p:spPr>
          <a:xfrm flipV="1">
            <a:off x="8982239" y="1691461"/>
            <a:ext cx="1657769" cy="2802120"/>
          </a:xfrm>
          <a:prstGeom prst="line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1EB51E3-7A33-4C57-1F94-02DAB381B641}"/>
              </a:ext>
            </a:extLst>
          </p:cNvPr>
          <p:cNvSpPr txBox="1"/>
          <p:nvPr/>
        </p:nvSpPr>
        <p:spPr>
          <a:xfrm>
            <a:off x="2318497" y="6370222"/>
            <a:ext cx="4876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Lebron</a:t>
            </a:r>
            <a:r>
              <a:rPr lang="en-US" sz="2400" dirty="0"/>
              <a:t> and </a:t>
            </a:r>
            <a:r>
              <a:rPr lang="en-US" sz="2400" dirty="0">
                <a:solidFill>
                  <a:schemeClr val="accent1"/>
                </a:solidFill>
              </a:rPr>
              <a:t>Mark</a:t>
            </a:r>
            <a:r>
              <a:rPr lang="en-US" sz="2400" dirty="0"/>
              <a:t> form a </a:t>
            </a:r>
            <a:r>
              <a:rPr lang="en-US" sz="2400" dirty="0">
                <a:solidFill>
                  <a:srgbClr val="FF0000"/>
                </a:solidFill>
              </a:rPr>
              <a:t>blocking pair</a:t>
            </a:r>
          </a:p>
        </p:txBody>
      </p:sp>
    </p:spTree>
    <p:extLst>
      <p:ext uri="{BB962C8B-B14F-4D97-AF65-F5344CB8AC3E}">
        <p14:creationId xmlns:p14="http://schemas.microsoft.com/office/powerpoint/2010/main" val="9692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917F-439F-0752-C905-C1468C9A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77325" cy="369333"/>
          </a:xfrm>
        </p:spPr>
        <p:txBody>
          <a:bodyPr>
            <a:normAutofit fontScale="90000"/>
          </a:bodyPr>
          <a:lstStyle/>
          <a:p>
            <a:r>
              <a:rPr lang="en-US" dirty="0"/>
              <a:t>Stable Matching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293EE3E-F9F2-7F74-53B9-6B6A9F77B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197067"/>
              </p:ext>
            </p:extLst>
          </p:nvPr>
        </p:nvGraphicFramePr>
        <p:xfrm>
          <a:off x="781344" y="1606711"/>
          <a:ext cx="5848350" cy="2194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967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2525E8-76D8-99A5-1F3F-E580F573D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280715"/>
              </p:ext>
            </p:extLst>
          </p:nvPr>
        </p:nvGraphicFramePr>
        <p:xfrm>
          <a:off x="781344" y="3956453"/>
          <a:ext cx="5848350" cy="29260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16967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39551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999789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5BDE06A-490D-0E35-0E8A-9C18D72EB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43930"/>
            <a:ext cx="1397000" cy="1325563"/>
          </a:xfrm>
          <a:prstGeom prst="rect">
            <a:avLst/>
          </a:prstGeom>
        </p:spPr>
      </p:pic>
      <p:pic>
        <p:nvPicPr>
          <p:cNvPr id="13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0622FDB4-30D7-1524-EB48-5E65F35BA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Barbara Corcoran">
            <a:extLst>
              <a:ext uri="{FF2B5EF4-FFF2-40B4-BE49-F238E27FC236}">
                <a16:creationId xmlns:a16="http://schemas.microsoft.com/office/drawing/2014/main" id="{F8CDF034-B2B2-7B02-6307-A1FA2A4E6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10" y="3930651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ori Greiner - Wikipedia">
            <a:extLst>
              <a:ext uri="{FF2B5EF4-FFF2-40B4-BE49-F238E27FC236}">
                <a16:creationId xmlns:a16="http://schemas.microsoft.com/office/drawing/2014/main" id="{805C79B7-E6AF-887F-303A-060376F0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B309F60E-C62C-9083-1A27-78525858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84698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385261-98A8-3C57-1423-9E54C00118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5B97E8-C978-78AA-7987-F06ED5F010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351088"/>
            <a:ext cx="841110" cy="12625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956324-7C50-B141-F749-29A09DD3F4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E734762-249F-EC27-9F31-E7DD9887F306}"/>
              </a:ext>
            </a:extLst>
          </p:cNvPr>
          <p:cNvCxnSpPr>
            <a:cxnSpLocks/>
            <a:stCxn id="19" idx="3"/>
            <a:endCxn id="15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389063-4FB1-F783-FEF8-55300D031C18}"/>
              </a:ext>
            </a:extLst>
          </p:cNvPr>
          <p:cNvCxnSpPr>
            <a:cxnSpLocks/>
            <a:stCxn id="18" idx="3"/>
            <a:endCxn id="13" idx="1"/>
          </p:cNvCxnSpPr>
          <p:nvPr/>
        </p:nvCxnSpPr>
        <p:spPr>
          <a:xfrm>
            <a:off x="8475983" y="2982377"/>
            <a:ext cx="2164026" cy="9261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08D1F3-325E-5FCD-BFAB-8F83F80702DA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8982240" y="1606712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1C75BF-DC13-94EC-42D0-48E0B5965EE1}"/>
              </a:ext>
            </a:extLst>
          </p:cNvPr>
          <p:cNvCxnSpPr>
            <a:cxnSpLocks/>
            <a:stCxn id="17" idx="3"/>
            <a:endCxn id="14" idx="1"/>
          </p:cNvCxnSpPr>
          <p:nvPr/>
        </p:nvCxnSpPr>
        <p:spPr>
          <a:xfrm flipV="1">
            <a:off x="9157706" y="4582771"/>
            <a:ext cx="1482304" cy="148884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1EB51E3-7A33-4C57-1F94-02DAB381B641}"/>
              </a:ext>
            </a:extLst>
          </p:cNvPr>
          <p:cNvSpPr txBox="1"/>
          <p:nvPr/>
        </p:nvSpPr>
        <p:spPr>
          <a:xfrm>
            <a:off x="715608" y="896654"/>
            <a:ext cx="5719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Assignment with no blocking pair</a:t>
            </a:r>
          </a:p>
        </p:txBody>
      </p:sp>
    </p:spTree>
    <p:extLst>
      <p:ext uri="{BB962C8B-B14F-4D97-AF65-F5344CB8AC3E}">
        <p14:creationId xmlns:p14="http://schemas.microsoft.com/office/powerpoint/2010/main" val="96925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917F-439F-0752-C905-C1468C9A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77325" cy="369333"/>
          </a:xfrm>
        </p:spPr>
        <p:txBody>
          <a:bodyPr>
            <a:normAutofit fontScale="90000"/>
          </a:bodyPr>
          <a:lstStyle/>
          <a:p>
            <a:r>
              <a:rPr lang="en-US" dirty="0"/>
              <a:t>One More example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293EE3E-F9F2-7F74-53B9-6B6A9F77BBD5}"/>
              </a:ext>
            </a:extLst>
          </p:cNvPr>
          <p:cNvGraphicFramePr>
            <a:graphicFrameLocks noGrp="1"/>
          </p:cNvGraphicFramePr>
          <p:nvPr/>
        </p:nvGraphicFramePr>
        <p:xfrm>
          <a:off x="358941" y="1246188"/>
          <a:ext cx="5848350" cy="2194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967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2525E8-76D8-99A5-1F3F-E580F573D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710988"/>
              </p:ext>
            </p:extLst>
          </p:nvPr>
        </p:nvGraphicFramePr>
        <p:xfrm>
          <a:off x="261880" y="3930651"/>
          <a:ext cx="6031344" cy="256032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16967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52664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5BDE06A-490D-0E35-0E8A-9C18D72EB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640009" y="943930"/>
            <a:ext cx="1397000" cy="1325563"/>
          </a:xfrm>
          <a:prstGeom prst="rect">
            <a:avLst/>
          </a:prstGeom>
        </p:spPr>
      </p:pic>
      <p:pic>
        <p:nvPicPr>
          <p:cNvPr id="13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0622FDB4-30D7-1524-EB48-5E65F35BA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Barbara Corcoran">
            <a:extLst>
              <a:ext uri="{FF2B5EF4-FFF2-40B4-BE49-F238E27FC236}">
                <a16:creationId xmlns:a16="http://schemas.microsoft.com/office/drawing/2014/main" id="{F8CDF034-B2B2-7B02-6307-A1FA2A4E6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10" y="3930651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ori Greiner - Wikipedia">
            <a:extLst>
              <a:ext uri="{FF2B5EF4-FFF2-40B4-BE49-F238E27FC236}">
                <a16:creationId xmlns:a16="http://schemas.microsoft.com/office/drawing/2014/main" id="{805C79B7-E6AF-887F-303A-060376F0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B309F60E-C62C-9083-1A27-78525858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84698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385261-98A8-3C57-1423-9E54C00118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5B97E8-C978-78AA-7987-F06ED5F010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634873" y="2351088"/>
            <a:ext cx="841110" cy="12625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956324-7C50-B141-F749-29A09DD3F4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E734762-249F-EC27-9F31-E7DD9887F306}"/>
              </a:ext>
            </a:extLst>
          </p:cNvPr>
          <p:cNvCxnSpPr>
            <a:cxnSpLocks/>
            <a:stCxn id="19" idx="3"/>
            <a:endCxn id="15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389063-4FB1-F783-FEF8-55300D031C18}"/>
              </a:ext>
            </a:extLst>
          </p:cNvPr>
          <p:cNvCxnSpPr>
            <a:cxnSpLocks/>
            <a:stCxn id="18" idx="3"/>
            <a:endCxn id="14" idx="1"/>
          </p:cNvCxnSpPr>
          <p:nvPr/>
        </p:nvCxnSpPr>
        <p:spPr>
          <a:xfrm>
            <a:off x="8475983" y="2982377"/>
            <a:ext cx="2164027" cy="1600394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08D1F3-325E-5FCD-BFAB-8F83F80702DA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8982240" y="1606712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1C75BF-DC13-94EC-42D0-48E0B5965EE1}"/>
              </a:ext>
            </a:extLst>
          </p:cNvPr>
          <p:cNvCxnSpPr>
            <a:cxnSpLocks/>
            <a:stCxn id="17" idx="3"/>
            <a:endCxn id="13" idx="1"/>
          </p:cNvCxnSpPr>
          <p:nvPr/>
        </p:nvCxnSpPr>
        <p:spPr>
          <a:xfrm flipV="1">
            <a:off x="9157706" y="3074988"/>
            <a:ext cx="1482303" cy="2996625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38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36974-EE77-2041-BDA0-FFE9A9FD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Stable Matching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311E7-EEEB-8B41-7061-41F38649A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896"/>
            <a:ext cx="8948738" cy="17781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Stable Matching: Find an </a:t>
            </a:r>
            <a:r>
              <a:rPr lang="en-US" dirty="0">
                <a:solidFill>
                  <a:srgbClr val="00B050"/>
                </a:solidFill>
              </a:rPr>
              <a:t>assignment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no blocking pair </a:t>
            </a:r>
            <a:r>
              <a:rPr lang="en-US" dirty="0">
                <a:solidFill>
                  <a:srgbClr val="FFC000"/>
                </a:solidFill>
              </a:rPr>
              <a:t>(GOOD!!!)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7472E8F-5FEC-1919-D045-65BD6A704A64}"/>
              </a:ext>
            </a:extLst>
          </p:cNvPr>
          <p:cNvSpPr txBox="1">
            <a:spLocks/>
          </p:cNvSpPr>
          <p:nvPr/>
        </p:nvSpPr>
        <p:spPr>
          <a:xfrm>
            <a:off x="838200" y="3898059"/>
            <a:ext cx="9179859" cy="1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Does there always exist a </a:t>
            </a:r>
            <a:r>
              <a:rPr lang="en-US" dirty="0">
                <a:solidFill>
                  <a:schemeClr val="accent1"/>
                </a:solidFill>
              </a:rPr>
              <a:t>stable matching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If it does exist, is there an </a:t>
            </a:r>
            <a:r>
              <a:rPr lang="en-US" dirty="0">
                <a:solidFill>
                  <a:srgbClr val="00B050"/>
                </a:solidFill>
              </a:rPr>
              <a:t>efficient</a:t>
            </a:r>
            <a:r>
              <a:rPr lang="en-US" dirty="0"/>
              <a:t> way to find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2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A85BC-A920-9663-FE0A-41328DA1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Two</a:t>
            </a:r>
            <a:r>
              <a:rPr lang="en-US" dirty="0"/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Sided</a:t>
            </a:r>
            <a:r>
              <a:rPr lang="en-US" dirty="0"/>
              <a:t> </a:t>
            </a:r>
            <a:r>
              <a:rPr lang="en-US" dirty="0">
                <a:solidFill>
                  <a:srgbClr val="00B0F0"/>
                </a:solidFill>
              </a:rPr>
              <a:t>Matching Markets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8E5AF-97AA-5B1C-E481-29A8C5278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Examples: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7030A0"/>
                </a:solidFill>
              </a:rPr>
              <a:t>Hospital And Residents (NRMP)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C00000"/>
                </a:solidFill>
              </a:rPr>
              <a:t>Students and Schools (Chicago, Boston, NYC)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Kidney Exchange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Speed Dating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0070C0"/>
                </a:solidFill>
              </a:rPr>
              <a:t>Labor Markets</a:t>
            </a:r>
          </a:p>
          <a:p>
            <a:endParaRPr lang="en-US" dirty="0"/>
          </a:p>
          <a:p>
            <a:r>
              <a:rPr lang="en-US" dirty="0"/>
              <a:t>Both parties care about where they get matched</a:t>
            </a:r>
          </a:p>
        </p:txBody>
      </p:sp>
    </p:spTree>
    <p:extLst>
      <p:ext uri="{BB962C8B-B14F-4D97-AF65-F5344CB8AC3E}">
        <p14:creationId xmlns:p14="http://schemas.microsoft.com/office/powerpoint/2010/main" val="164739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920A1-F331-1760-9973-716B9F4D1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Gale-Shapley (Differed Accept Algorithm) [DA]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FB553-4989-54AE-27EF-14A2966F3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Initially we start with an </a:t>
            </a:r>
            <a:r>
              <a:rPr lang="en-US" dirty="0">
                <a:solidFill>
                  <a:srgbClr val="7030A0"/>
                </a:solidFill>
              </a:rPr>
              <a:t>empty</a:t>
            </a:r>
            <a:r>
              <a:rPr lang="en-US" dirty="0"/>
              <a:t> matching</a:t>
            </a:r>
          </a:p>
          <a:p>
            <a:r>
              <a:rPr lang="en-US" dirty="0"/>
              <a:t>While (there exists an </a:t>
            </a:r>
            <a:r>
              <a:rPr lang="en-US" dirty="0">
                <a:solidFill>
                  <a:schemeClr val="accent1"/>
                </a:solidFill>
              </a:rPr>
              <a:t>unmatched innovator</a:t>
            </a:r>
            <a:r>
              <a:rPr lang="en-US" dirty="0"/>
              <a:t>)</a:t>
            </a:r>
          </a:p>
          <a:p>
            <a:pPr lvl="1"/>
            <a:r>
              <a:rPr lang="en-US" sz="2800" dirty="0"/>
              <a:t>Unmatched innovator </a:t>
            </a:r>
            <a:r>
              <a:rPr lang="en-US" sz="2800" dirty="0">
                <a:solidFill>
                  <a:schemeClr val="accent1"/>
                </a:solidFill>
              </a:rPr>
              <a:t>(Alice)</a:t>
            </a:r>
            <a:r>
              <a:rPr lang="en-US" sz="2800" dirty="0"/>
              <a:t>  proposes to highest ranked investor on list </a:t>
            </a:r>
            <a:r>
              <a:rPr lang="en-US" sz="2800" dirty="0">
                <a:solidFill>
                  <a:schemeClr val="accent2"/>
                </a:solidFill>
              </a:rPr>
              <a:t>(Bob)</a:t>
            </a:r>
            <a:r>
              <a:rPr lang="en-US" sz="2800" dirty="0"/>
              <a:t> who hasn’t rejected them</a:t>
            </a:r>
          </a:p>
          <a:p>
            <a:pPr lvl="2"/>
            <a:r>
              <a:rPr lang="en-US" sz="2600" dirty="0"/>
              <a:t>Case 1: </a:t>
            </a:r>
            <a:r>
              <a:rPr lang="en-US" sz="2600" dirty="0">
                <a:solidFill>
                  <a:schemeClr val="accent2"/>
                </a:solidFill>
              </a:rPr>
              <a:t>Bob</a:t>
            </a:r>
            <a:r>
              <a:rPr lang="en-US" sz="2600" dirty="0"/>
              <a:t> is currently unmatched and now tentatively accepts </a:t>
            </a:r>
            <a:r>
              <a:rPr lang="en-US" sz="2600" dirty="0">
                <a:solidFill>
                  <a:schemeClr val="accent1"/>
                </a:solidFill>
              </a:rPr>
              <a:t>Alice</a:t>
            </a:r>
          </a:p>
          <a:p>
            <a:pPr lvl="2"/>
            <a:r>
              <a:rPr lang="en-US" sz="2600" dirty="0"/>
              <a:t>Case 2: </a:t>
            </a:r>
            <a:r>
              <a:rPr lang="en-US" sz="2600" dirty="0">
                <a:solidFill>
                  <a:schemeClr val="accent2"/>
                </a:solidFill>
              </a:rPr>
              <a:t>Bob</a:t>
            </a:r>
            <a:r>
              <a:rPr lang="en-US" sz="2600" dirty="0"/>
              <a:t> is currently matched to </a:t>
            </a:r>
            <a:r>
              <a:rPr lang="en-US" sz="2600" dirty="0">
                <a:solidFill>
                  <a:srgbClr val="C00000"/>
                </a:solidFill>
              </a:rPr>
              <a:t>Carol</a:t>
            </a:r>
            <a:r>
              <a:rPr lang="en-US" sz="2600" dirty="0"/>
              <a:t>, but prefers </a:t>
            </a:r>
            <a:r>
              <a:rPr lang="en-US" sz="2600" dirty="0">
                <a:solidFill>
                  <a:schemeClr val="accent1"/>
                </a:solidFill>
              </a:rPr>
              <a:t>Alice</a:t>
            </a:r>
            <a:r>
              <a:rPr lang="en-US" sz="2600" dirty="0"/>
              <a:t> to </a:t>
            </a:r>
            <a:r>
              <a:rPr lang="en-US" sz="2600" dirty="0">
                <a:solidFill>
                  <a:srgbClr val="C00000"/>
                </a:solidFill>
              </a:rPr>
              <a:t>Carol </a:t>
            </a:r>
            <a:r>
              <a:rPr lang="en-US" sz="2600" dirty="0"/>
              <a:t>(</a:t>
            </a:r>
            <a:r>
              <a:rPr lang="en-US" sz="2600" dirty="0">
                <a:solidFill>
                  <a:schemeClr val="accent1"/>
                </a:solidFill>
              </a:rPr>
              <a:t>Alice</a:t>
            </a:r>
            <a:r>
              <a:rPr lang="en-US" sz="2600" dirty="0"/>
              <a:t> is now matched to </a:t>
            </a:r>
            <a:r>
              <a:rPr lang="en-US" sz="2600" dirty="0">
                <a:solidFill>
                  <a:schemeClr val="accent2"/>
                </a:solidFill>
              </a:rPr>
              <a:t>Bob</a:t>
            </a:r>
            <a:r>
              <a:rPr lang="en-US" sz="2600" dirty="0"/>
              <a:t>, and </a:t>
            </a:r>
            <a:r>
              <a:rPr lang="en-US" sz="2600" dirty="0">
                <a:solidFill>
                  <a:srgbClr val="C00000"/>
                </a:solidFill>
              </a:rPr>
              <a:t>Carol </a:t>
            </a:r>
            <a:r>
              <a:rPr lang="en-US" sz="2600" dirty="0"/>
              <a:t>is unmatched)</a:t>
            </a:r>
          </a:p>
          <a:p>
            <a:pPr lvl="2"/>
            <a:r>
              <a:rPr lang="en-US" sz="2600" dirty="0"/>
              <a:t>Case 3: </a:t>
            </a:r>
            <a:r>
              <a:rPr lang="en-US" sz="2600" dirty="0">
                <a:solidFill>
                  <a:schemeClr val="accent2"/>
                </a:solidFill>
              </a:rPr>
              <a:t>Bob</a:t>
            </a:r>
            <a:r>
              <a:rPr lang="en-US" sz="2600" dirty="0"/>
              <a:t> is currently matched to </a:t>
            </a:r>
            <a:r>
              <a:rPr lang="en-US" sz="2600" dirty="0">
                <a:solidFill>
                  <a:srgbClr val="C00000"/>
                </a:solidFill>
              </a:rPr>
              <a:t>Carol</a:t>
            </a:r>
            <a:r>
              <a:rPr lang="en-US" sz="2600" dirty="0"/>
              <a:t>, but prefers </a:t>
            </a:r>
            <a:r>
              <a:rPr lang="en-US" sz="2600" dirty="0">
                <a:solidFill>
                  <a:srgbClr val="C00000"/>
                </a:solidFill>
              </a:rPr>
              <a:t>Carol</a:t>
            </a:r>
            <a:r>
              <a:rPr lang="en-US" sz="2600" dirty="0"/>
              <a:t> to </a:t>
            </a:r>
            <a:r>
              <a:rPr lang="en-US" sz="2600" dirty="0">
                <a:solidFill>
                  <a:schemeClr val="accent1"/>
                </a:solidFill>
              </a:rPr>
              <a:t>Alice</a:t>
            </a:r>
            <a:r>
              <a:rPr lang="en-US" sz="2600" dirty="0"/>
              <a:t> (</a:t>
            </a:r>
            <a:r>
              <a:rPr lang="en-US" sz="2600" dirty="0">
                <a:solidFill>
                  <a:schemeClr val="accent1"/>
                </a:solidFill>
              </a:rPr>
              <a:t>Alice </a:t>
            </a:r>
            <a:r>
              <a:rPr lang="en-US" sz="2600" dirty="0"/>
              <a:t>remains unmatched)</a:t>
            </a:r>
          </a:p>
        </p:txBody>
      </p:sp>
    </p:spTree>
    <p:extLst>
      <p:ext uri="{BB962C8B-B14F-4D97-AF65-F5344CB8AC3E}">
        <p14:creationId xmlns:p14="http://schemas.microsoft.com/office/powerpoint/2010/main" val="114446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84CB721-F1DC-92F5-B8E5-2C39667108DC}"/>
              </a:ext>
            </a:extLst>
          </p:cNvPr>
          <p:cNvCxnSpPr>
            <a:cxnSpLocks/>
          </p:cNvCxnSpPr>
          <p:nvPr/>
        </p:nvCxnSpPr>
        <p:spPr>
          <a:xfrm>
            <a:off x="8658810" y="1540406"/>
            <a:ext cx="2010358" cy="13331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</p:cNvCxnSpPr>
          <p:nvPr/>
        </p:nvCxnSpPr>
        <p:spPr>
          <a:xfrm flipV="1">
            <a:off x="8505142" y="1605364"/>
            <a:ext cx="2164026" cy="1450805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</p:cNvCxnSpPr>
          <p:nvPr/>
        </p:nvCxnSpPr>
        <p:spPr>
          <a:xfrm flipV="1">
            <a:off x="8982240" y="1687087"/>
            <a:ext cx="1657769" cy="2873538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5AEBC36-2CD9-E6C1-8DD2-D5217A497A55}"/>
              </a:ext>
            </a:extLst>
          </p:cNvPr>
          <p:cNvCxnSpPr>
            <a:cxnSpLocks/>
          </p:cNvCxnSpPr>
          <p:nvPr/>
        </p:nvCxnSpPr>
        <p:spPr>
          <a:xfrm>
            <a:off x="9148896" y="6071612"/>
            <a:ext cx="1482303" cy="1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615954"/>
              </p:ext>
            </p:extLst>
          </p:nvPr>
        </p:nvGraphicFramePr>
        <p:xfrm>
          <a:off x="247649" y="1690688"/>
          <a:ext cx="647588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9517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362504"/>
              </p:ext>
            </p:extLst>
          </p:nvPr>
        </p:nvGraphicFramePr>
        <p:xfrm>
          <a:off x="304921" y="4435695"/>
          <a:ext cx="647588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517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9517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67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92146-BA0B-DE84-4B22-E9DBCDEA8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Really what I want to convey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43067-BF0A-2E01-9EB4-6C1C392A0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to think about problems</a:t>
            </a:r>
          </a:p>
          <a:p>
            <a:endParaRPr lang="en-US" dirty="0"/>
          </a:p>
          <a:p>
            <a:r>
              <a:rPr lang="en-US" dirty="0"/>
              <a:t>How to model things happening in the real world through logic</a:t>
            </a:r>
          </a:p>
          <a:p>
            <a:endParaRPr lang="en-US" dirty="0"/>
          </a:p>
          <a:p>
            <a:r>
              <a:rPr lang="en-US" dirty="0"/>
              <a:t>How to be able to think critically, and be consistent</a:t>
            </a:r>
          </a:p>
          <a:p>
            <a:endParaRPr lang="en-US" dirty="0"/>
          </a:p>
          <a:p>
            <a:r>
              <a:rPr lang="en-US" dirty="0"/>
              <a:t>Build a solid base so that future classes are much easier</a:t>
            </a:r>
          </a:p>
          <a:p>
            <a:endParaRPr lang="en-US" dirty="0"/>
          </a:p>
          <a:p>
            <a:r>
              <a:rPr lang="en-US" dirty="0"/>
              <a:t>MATH IS AWESOME !!!!!</a:t>
            </a:r>
          </a:p>
        </p:txBody>
      </p:sp>
    </p:spTree>
    <p:extLst>
      <p:ext uri="{BB962C8B-B14F-4D97-AF65-F5344CB8AC3E}">
        <p14:creationId xmlns:p14="http://schemas.microsoft.com/office/powerpoint/2010/main" val="330229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5AEBC36-2CD9-E6C1-8DD2-D5217A497A55}"/>
              </a:ext>
            </a:extLst>
          </p:cNvPr>
          <p:cNvCxnSpPr>
            <a:cxnSpLocks/>
            <a:stCxn id="35" idx="3"/>
            <a:endCxn id="33" idx="1"/>
          </p:cNvCxnSpPr>
          <p:nvPr/>
        </p:nvCxnSpPr>
        <p:spPr>
          <a:xfrm>
            <a:off x="9157706" y="6071613"/>
            <a:ext cx="1482303" cy="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056574"/>
              </p:ext>
            </p:extLst>
          </p:nvPr>
        </p:nvGraphicFramePr>
        <p:xfrm>
          <a:off x="247650" y="1690688"/>
          <a:ext cx="644670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89340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89340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89340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89340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89340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508060"/>
              </p:ext>
            </p:extLst>
          </p:nvPr>
        </p:nvGraphicFramePr>
        <p:xfrm>
          <a:off x="117978" y="4472294"/>
          <a:ext cx="657637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15274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950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84CB721-F1DC-92F5-B8E5-2C39667108DC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8629651" y="1606712"/>
            <a:ext cx="2039517" cy="1464136"/>
          </a:xfrm>
          <a:prstGeom prst="line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5AEBC36-2CD9-E6C1-8DD2-D5217A497A55}"/>
              </a:ext>
            </a:extLst>
          </p:cNvPr>
          <p:cNvCxnSpPr>
            <a:cxnSpLocks/>
            <a:stCxn id="35" idx="3"/>
            <a:endCxn id="33" idx="1"/>
          </p:cNvCxnSpPr>
          <p:nvPr/>
        </p:nvCxnSpPr>
        <p:spPr>
          <a:xfrm>
            <a:off x="9157706" y="6071613"/>
            <a:ext cx="1482303" cy="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601047"/>
              </p:ext>
            </p:extLst>
          </p:nvPr>
        </p:nvGraphicFramePr>
        <p:xfrm>
          <a:off x="247649" y="1690688"/>
          <a:ext cx="655656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11312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229966"/>
              </p:ext>
            </p:extLst>
          </p:nvPr>
        </p:nvGraphicFramePr>
        <p:xfrm>
          <a:off x="247650" y="4271011"/>
          <a:ext cx="655656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11312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11312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527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5AEBC36-2CD9-E6C1-8DD2-D5217A497A55}"/>
              </a:ext>
            </a:extLst>
          </p:cNvPr>
          <p:cNvCxnSpPr>
            <a:cxnSpLocks/>
            <a:stCxn id="35" idx="3"/>
            <a:endCxn id="33" idx="1"/>
          </p:cNvCxnSpPr>
          <p:nvPr/>
        </p:nvCxnSpPr>
        <p:spPr>
          <a:xfrm>
            <a:off x="9157706" y="6071613"/>
            <a:ext cx="1482303" cy="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768142"/>
              </p:ext>
            </p:extLst>
          </p:nvPr>
        </p:nvGraphicFramePr>
        <p:xfrm>
          <a:off x="247649" y="1690688"/>
          <a:ext cx="6606955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21391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21391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21391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21391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21391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77863"/>
              </p:ext>
            </p:extLst>
          </p:nvPr>
        </p:nvGraphicFramePr>
        <p:xfrm>
          <a:off x="220292" y="4505093"/>
          <a:ext cx="667343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3468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036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5AEBC36-2CD9-E6C1-8DD2-D5217A497A55}"/>
              </a:ext>
            </a:extLst>
          </p:cNvPr>
          <p:cNvCxnSpPr>
            <a:cxnSpLocks/>
            <a:stCxn id="35" idx="3"/>
            <a:endCxn id="33" idx="1"/>
          </p:cNvCxnSpPr>
          <p:nvPr/>
        </p:nvCxnSpPr>
        <p:spPr>
          <a:xfrm>
            <a:off x="9157706" y="6071613"/>
            <a:ext cx="1482303" cy="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800293"/>
              </p:ext>
            </p:extLst>
          </p:nvPr>
        </p:nvGraphicFramePr>
        <p:xfrm>
          <a:off x="247648" y="1690688"/>
          <a:ext cx="667343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3468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021032"/>
              </p:ext>
            </p:extLst>
          </p:nvPr>
        </p:nvGraphicFramePr>
        <p:xfrm>
          <a:off x="247650" y="4271011"/>
          <a:ext cx="667343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3468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1EFF4D-6066-FCA8-7555-3189AE4BD88A}"/>
              </a:ext>
            </a:extLst>
          </p:cNvPr>
          <p:cNvCxnSpPr>
            <a:cxnSpLocks/>
            <a:stCxn id="37" idx="3"/>
            <a:endCxn id="33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694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934840"/>
              </p:ext>
            </p:extLst>
          </p:nvPr>
        </p:nvGraphicFramePr>
        <p:xfrm>
          <a:off x="247650" y="1690688"/>
          <a:ext cx="643554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87108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78566"/>
              </p:ext>
            </p:extLst>
          </p:nvPr>
        </p:nvGraphicFramePr>
        <p:xfrm>
          <a:off x="247650" y="3930651"/>
          <a:ext cx="643554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87108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87108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1EFF4D-6066-FCA8-7555-3189AE4BD88A}"/>
              </a:ext>
            </a:extLst>
          </p:cNvPr>
          <p:cNvCxnSpPr>
            <a:cxnSpLocks/>
            <a:stCxn id="37" idx="3"/>
            <a:endCxn id="33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9372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024238"/>
              </p:ext>
            </p:extLst>
          </p:nvPr>
        </p:nvGraphicFramePr>
        <p:xfrm>
          <a:off x="247650" y="1690688"/>
          <a:ext cx="632796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65592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65592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65592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65592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65592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433840"/>
              </p:ext>
            </p:extLst>
          </p:nvPr>
        </p:nvGraphicFramePr>
        <p:xfrm>
          <a:off x="247649" y="3930651"/>
          <a:ext cx="6448985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89797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89797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89797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89797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89797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1EFF4D-6066-FCA8-7555-3189AE4BD88A}"/>
              </a:ext>
            </a:extLst>
          </p:cNvPr>
          <p:cNvCxnSpPr>
            <a:cxnSpLocks/>
            <a:stCxn id="37" idx="3"/>
            <a:endCxn id="33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D560990-96DB-1C40-AD1E-B6AB9684EECC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9157706" y="1620043"/>
            <a:ext cx="1482303" cy="4404857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93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569817"/>
              </p:ext>
            </p:extLst>
          </p:nvPr>
        </p:nvGraphicFramePr>
        <p:xfrm>
          <a:off x="247649" y="1690688"/>
          <a:ext cx="657637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15274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621226"/>
              </p:ext>
            </p:extLst>
          </p:nvPr>
        </p:nvGraphicFramePr>
        <p:xfrm>
          <a:off x="247650" y="3930651"/>
          <a:ext cx="667343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34686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34686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1EFF4D-6066-FCA8-7555-3189AE4BD88A}"/>
              </a:ext>
            </a:extLst>
          </p:cNvPr>
          <p:cNvCxnSpPr>
            <a:cxnSpLocks/>
            <a:stCxn id="37" idx="3"/>
            <a:endCxn id="33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967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876872"/>
              </p:ext>
            </p:extLst>
          </p:nvPr>
        </p:nvGraphicFramePr>
        <p:xfrm>
          <a:off x="247649" y="1690688"/>
          <a:ext cx="6576370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15274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282206"/>
              </p:ext>
            </p:extLst>
          </p:nvPr>
        </p:nvGraphicFramePr>
        <p:xfrm>
          <a:off x="247649" y="3930651"/>
          <a:ext cx="657637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15274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15274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1EFF4D-6066-FCA8-7555-3189AE4BD88A}"/>
              </a:ext>
            </a:extLst>
          </p:cNvPr>
          <p:cNvCxnSpPr>
            <a:cxnSpLocks/>
            <a:stCxn id="37" idx="3"/>
            <a:endCxn id="33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F179FA-F380-0460-FEE1-20F967308DED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9157706" y="4451008"/>
            <a:ext cx="1511462" cy="1633937"/>
          </a:xfrm>
          <a:prstGeom prst="line">
            <a:avLst/>
          </a:prstGeom>
          <a:ln w="508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1256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9EAC-B1AC-9999-06CC-32073F7C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Example of DA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D8F9D0D-E78B-A2E4-453F-0D7DC8DB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640009" y="957261"/>
            <a:ext cx="1397000" cy="1325563"/>
          </a:xfrm>
          <a:prstGeom prst="rect">
            <a:avLst/>
          </a:prstGeom>
        </p:spPr>
      </p:pic>
      <p:pic>
        <p:nvPicPr>
          <p:cNvPr id="31" name="Picture 2" descr="Kevin O'Leary's Net Worth in 2023 - Parade: Entertainment, Recipes, Health,  Life, Holidays">
            <a:extLst>
              <a:ext uri="{FF2B5EF4-FFF2-40B4-BE49-F238E27FC236}">
                <a16:creationId xmlns:a16="http://schemas.microsoft.com/office/drawing/2014/main" id="{FF38AB66-929C-247A-B06A-73303AC1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2351088"/>
            <a:ext cx="1522832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Barbara Corcoran">
            <a:extLst>
              <a:ext uri="{FF2B5EF4-FFF2-40B4-BE49-F238E27FC236}">
                <a16:creationId xmlns:a16="http://schemas.microsoft.com/office/drawing/2014/main" id="{AE9FDD84-D9C3-CC61-4AC1-3A115BFF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68" y="3798888"/>
            <a:ext cx="1522832" cy="130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Lori Greiner - Wikipedia">
            <a:extLst>
              <a:ext uri="{FF2B5EF4-FFF2-40B4-BE49-F238E27FC236}">
                <a16:creationId xmlns:a16="http://schemas.microsoft.com/office/drawing/2014/main" id="{7C62FED8-671F-507A-2724-AA25FD94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009" y="5350095"/>
            <a:ext cx="1427582" cy="144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LeBron James Brought His Favorite Thom Browne Suit Back | GQ">
            <a:extLst>
              <a:ext uri="{FF2B5EF4-FFF2-40B4-BE49-F238E27FC236}">
                <a16:creationId xmlns:a16="http://schemas.microsoft.com/office/drawing/2014/main" id="{9F401310-9446-951A-EC6D-EC6BFFC06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12" y="3750080"/>
            <a:ext cx="1444428" cy="144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FA807D-A130-1DD7-5174-7BAA7E17B9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873" y="5419493"/>
            <a:ext cx="1522833" cy="13042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6BCEDBF-4565-539A-490D-56B03D03A2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634873" y="2439559"/>
            <a:ext cx="841110" cy="12625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F761A5-6C34-3C7B-37E2-C10FDE70AF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634873" y="925694"/>
            <a:ext cx="994778" cy="136203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3A5B201-A209-2DFE-19A0-E7FD8BD8AB0A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>
            <a:off x="8475983" y="3070848"/>
            <a:ext cx="2164026" cy="414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D61E49-5A07-2693-8957-413188698DE9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982240" y="1620043"/>
            <a:ext cx="1657769" cy="28735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C4267BB0-B76F-4D47-3ABF-06E8BC03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327310"/>
              </p:ext>
            </p:extLst>
          </p:nvPr>
        </p:nvGraphicFramePr>
        <p:xfrm>
          <a:off x="247650" y="1690688"/>
          <a:ext cx="6260725" cy="1828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52145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252145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252145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252145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252145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17CAEF00-BC07-CCC0-4027-AF0C2C864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66248"/>
              </p:ext>
            </p:extLst>
          </p:nvPr>
        </p:nvGraphicFramePr>
        <p:xfrm>
          <a:off x="247649" y="3930651"/>
          <a:ext cx="6859170" cy="18288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371834">
                  <a:extLst>
                    <a:ext uri="{9D8B030D-6E8A-4147-A177-3AD203B41FA5}">
                      <a16:colId xmlns:a16="http://schemas.microsoft.com/office/drawing/2014/main" val="3118168227"/>
                    </a:ext>
                  </a:extLst>
                </a:gridCol>
                <a:gridCol w="1371834">
                  <a:extLst>
                    <a:ext uri="{9D8B030D-6E8A-4147-A177-3AD203B41FA5}">
                      <a16:colId xmlns:a16="http://schemas.microsoft.com/office/drawing/2014/main" val="487691817"/>
                    </a:ext>
                  </a:extLst>
                </a:gridCol>
                <a:gridCol w="1371834">
                  <a:extLst>
                    <a:ext uri="{9D8B030D-6E8A-4147-A177-3AD203B41FA5}">
                      <a16:colId xmlns:a16="http://schemas.microsoft.com/office/drawing/2014/main" val="2850822866"/>
                    </a:ext>
                  </a:extLst>
                </a:gridCol>
                <a:gridCol w="1371834">
                  <a:extLst>
                    <a:ext uri="{9D8B030D-6E8A-4147-A177-3AD203B41FA5}">
                      <a16:colId xmlns:a16="http://schemas.microsoft.com/office/drawing/2014/main" val="2804601386"/>
                    </a:ext>
                  </a:extLst>
                </a:gridCol>
                <a:gridCol w="1371834">
                  <a:extLst>
                    <a:ext uri="{9D8B030D-6E8A-4147-A177-3AD203B41FA5}">
                      <a16:colId xmlns:a16="http://schemas.microsoft.com/office/drawing/2014/main" val="890262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Lebron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225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Taylor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897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2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Kevin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Barbara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629468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1EFF4D-6066-FCA8-7555-3189AE4BD88A}"/>
              </a:ext>
            </a:extLst>
          </p:cNvPr>
          <p:cNvCxnSpPr>
            <a:cxnSpLocks/>
            <a:stCxn id="37" idx="3"/>
            <a:endCxn id="33" idx="1"/>
          </p:cNvCxnSpPr>
          <p:nvPr/>
        </p:nvCxnSpPr>
        <p:spPr>
          <a:xfrm>
            <a:off x="8629651" y="1606712"/>
            <a:ext cx="2010358" cy="446490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F179FA-F380-0460-FEE1-20F967308DED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9157706" y="4451008"/>
            <a:ext cx="1511462" cy="1633937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523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3598B-AA62-AB07-9C4A-4D21D8CC9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this work???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20D99-1D16-409F-0876-7DED59271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311" y="2068513"/>
            <a:ext cx="9539287" cy="39893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500" dirty="0"/>
              <a:t>Check </a:t>
            </a:r>
            <a:r>
              <a:rPr lang="en-US" sz="4500" dirty="0">
                <a:solidFill>
                  <a:srgbClr val="C00000"/>
                </a:solidFill>
              </a:rPr>
              <a:t>3 things</a:t>
            </a:r>
          </a:p>
          <a:p>
            <a:pPr marL="0" indent="0">
              <a:buNone/>
            </a:pPr>
            <a:endParaRPr lang="en-US" sz="4500" dirty="0"/>
          </a:p>
          <a:p>
            <a:pPr marL="0" indent="0">
              <a:buNone/>
            </a:pPr>
            <a:r>
              <a:rPr lang="en-US" sz="4500" dirty="0"/>
              <a:t>	1) Algorithm Terminates</a:t>
            </a:r>
            <a:endParaRPr lang="en-US" sz="4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4500" dirty="0"/>
          </a:p>
          <a:p>
            <a:pPr marL="0" indent="0">
              <a:buNone/>
            </a:pPr>
            <a:r>
              <a:rPr lang="en-US" sz="4500" dirty="0"/>
              <a:t>	2) Everybody is </a:t>
            </a:r>
            <a:r>
              <a:rPr lang="en-US" sz="4500" dirty="0">
                <a:solidFill>
                  <a:srgbClr val="7030A0"/>
                </a:solidFill>
              </a:rPr>
              <a:t>assigned a partner</a:t>
            </a:r>
          </a:p>
          <a:p>
            <a:pPr marL="0" indent="0">
              <a:buNone/>
            </a:pPr>
            <a:endParaRPr lang="en-US" sz="4500" dirty="0"/>
          </a:p>
          <a:p>
            <a:pPr marL="0" indent="0">
              <a:buNone/>
            </a:pPr>
            <a:r>
              <a:rPr lang="en-US" sz="4500" dirty="0"/>
              <a:t>	3) Assignment is </a:t>
            </a:r>
            <a:r>
              <a:rPr lang="en-US" sz="4500" dirty="0">
                <a:solidFill>
                  <a:schemeClr val="accent4"/>
                </a:solidFill>
              </a:rPr>
              <a:t>stable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791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96E27-A11B-35B6-5CE4-E13357450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4D036-2E53-077A-9008-B5C68CE7F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Location:  NSC O102</a:t>
            </a:r>
          </a:p>
          <a:p>
            <a:endParaRPr lang="en-US" dirty="0"/>
          </a:p>
          <a:p>
            <a:r>
              <a:rPr lang="en-US" dirty="0"/>
              <a:t>Time: 9:00 – 10:15 (Tuesday and Thursday)</a:t>
            </a:r>
          </a:p>
          <a:p>
            <a:endParaRPr lang="en-US" dirty="0"/>
          </a:p>
          <a:p>
            <a:r>
              <a:rPr lang="en-US" dirty="0"/>
              <a:t>Office Hours: 10-11 (Wednesday) [HEC 245E]</a:t>
            </a:r>
          </a:p>
          <a:p>
            <a:endParaRPr lang="en-US" dirty="0"/>
          </a:p>
          <a:p>
            <a:r>
              <a:rPr lang="en-US" dirty="0"/>
              <a:t>Email: </a:t>
            </a:r>
            <a:r>
              <a:rPr lang="en-US" dirty="0" err="1"/>
              <a:t>karthik.complexity+discrete@gmail.com</a:t>
            </a:r>
            <a:endParaRPr lang="en-US" dirty="0"/>
          </a:p>
          <a:p>
            <a:endParaRPr lang="en-US" dirty="0"/>
          </a:p>
          <a:p>
            <a:r>
              <a:rPr lang="en-US" dirty="0"/>
              <a:t>ATTENDANCE IS COMPLETELY OPTIONAL </a:t>
            </a:r>
          </a:p>
        </p:txBody>
      </p:sp>
    </p:spTree>
    <p:extLst>
      <p:ext uri="{BB962C8B-B14F-4D97-AF65-F5344CB8AC3E}">
        <p14:creationId xmlns:p14="http://schemas.microsoft.com/office/powerpoint/2010/main" val="226987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179BE-0FBC-4F1E-E466-0F8B77DB3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 runs in polynomial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847533-C427-9554-B89F-B9D787867B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8225" y="2420143"/>
                <a:ext cx="8848725" cy="333772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At every step </a:t>
                </a:r>
                <a:r>
                  <a:rPr lang="en-US" dirty="0">
                    <a:solidFill>
                      <a:srgbClr val="FF0000"/>
                    </a:solidFill>
                  </a:rPr>
                  <a:t>one proposal </a:t>
                </a:r>
                <a:r>
                  <a:rPr lang="en-US" dirty="0"/>
                  <a:t>is made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Only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B050"/>
                    </a:solidFill>
                  </a:rPr>
                  <a:t> proposals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So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B050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847533-C427-9554-B89F-B9D787867B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225" y="2420143"/>
                <a:ext cx="8848725" cy="3337720"/>
              </a:xfrm>
              <a:blipFill>
                <a:blip r:embed="rId2"/>
                <a:stretch>
                  <a:fillRect l="-1146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950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109AE-CFAC-DCFE-8864-869025EE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DA</a:t>
            </a:r>
            <a:r>
              <a:rPr lang="en-US" dirty="0"/>
              <a:t> returns a </a:t>
            </a:r>
            <a:r>
              <a:rPr lang="en-US" dirty="0">
                <a:solidFill>
                  <a:srgbClr val="7030A0"/>
                </a:solidFill>
              </a:rPr>
              <a:t>perfect matching </a:t>
            </a:r>
            <a:br>
              <a:rPr lang="en-US" dirty="0"/>
            </a:br>
            <a:r>
              <a:rPr lang="en-US" dirty="0"/>
              <a:t>(All </a:t>
            </a:r>
            <a:r>
              <a:rPr lang="en-US" dirty="0">
                <a:solidFill>
                  <a:srgbClr val="FF0000"/>
                </a:solidFill>
              </a:rPr>
              <a:t>innovators</a:t>
            </a:r>
            <a:r>
              <a:rPr lang="en-US" dirty="0"/>
              <a:t> are assigned an </a:t>
            </a:r>
            <a:r>
              <a:rPr lang="en-US" dirty="0">
                <a:solidFill>
                  <a:srgbClr val="00B050"/>
                </a:solidFill>
              </a:rPr>
              <a:t>investor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2DBE-E17A-0B10-1C75-954C58C32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Autofit/>
          </a:bodyPr>
          <a:lstStyle/>
          <a:p>
            <a:r>
              <a:rPr lang="en-US" sz="2600" dirty="0"/>
              <a:t>Proof by </a:t>
            </a:r>
            <a:r>
              <a:rPr lang="en-US" sz="2600" dirty="0">
                <a:solidFill>
                  <a:srgbClr val="7030A0"/>
                </a:solidFill>
              </a:rPr>
              <a:t>contradiction</a:t>
            </a:r>
          </a:p>
          <a:p>
            <a:r>
              <a:rPr lang="en-US" sz="2600" dirty="0"/>
              <a:t>Let there be an innovator </a:t>
            </a:r>
            <a:r>
              <a:rPr lang="en-US" sz="2600" dirty="0">
                <a:solidFill>
                  <a:srgbClr val="FF0000"/>
                </a:solidFill>
              </a:rPr>
              <a:t>(Alice) </a:t>
            </a:r>
            <a:r>
              <a:rPr lang="en-US" sz="2600" dirty="0"/>
              <a:t>who has not been matched</a:t>
            </a:r>
          </a:p>
          <a:p>
            <a:r>
              <a:rPr lang="en-US" sz="2600" dirty="0"/>
              <a:t>This means that there is also an investor </a:t>
            </a:r>
            <a:r>
              <a:rPr lang="en-US" sz="2600" dirty="0">
                <a:solidFill>
                  <a:srgbClr val="00B050"/>
                </a:solidFill>
              </a:rPr>
              <a:t>(Bob)</a:t>
            </a:r>
            <a:r>
              <a:rPr lang="en-US" sz="2600" dirty="0"/>
              <a:t> who is currently unmatched</a:t>
            </a:r>
          </a:p>
          <a:p>
            <a:r>
              <a:rPr lang="en-US" sz="2600" dirty="0"/>
              <a:t>But </a:t>
            </a:r>
            <a:r>
              <a:rPr lang="en-US" sz="2600" dirty="0">
                <a:solidFill>
                  <a:srgbClr val="0070C0"/>
                </a:solidFill>
              </a:rPr>
              <a:t>DA</a:t>
            </a:r>
            <a:r>
              <a:rPr lang="en-US" sz="2600" dirty="0"/>
              <a:t> ensures that </a:t>
            </a:r>
            <a:r>
              <a:rPr lang="en-US" sz="2600" dirty="0">
                <a:solidFill>
                  <a:srgbClr val="0070C0"/>
                </a:solidFill>
              </a:rPr>
              <a:t>Alice</a:t>
            </a:r>
            <a:r>
              <a:rPr lang="en-US" sz="2600" dirty="0"/>
              <a:t> proposes to all investors including </a:t>
            </a:r>
            <a:r>
              <a:rPr lang="en-US" sz="2600" dirty="0">
                <a:solidFill>
                  <a:srgbClr val="00B050"/>
                </a:solidFill>
              </a:rPr>
              <a:t>Bob</a:t>
            </a:r>
            <a:r>
              <a:rPr lang="en-US" sz="2600" dirty="0"/>
              <a:t> during its iteration</a:t>
            </a:r>
          </a:p>
          <a:p>
            <a:r>
              <a:rPr lang="en-US" sz="2600" dirty="0"/>
              <a:t>Hence </a:t>
            </a:r>
            <a:r>
              <a:rPr lang="en-US" sz="2600" dirty="0">
                <a:solidFill>
                  <a:srgbClr val="00B050"/>
                </a:solidFill>
              </a:rPr>
              <a:t>Bob</a:t>
            </a:r>
            <a:r>
              <a:rPr lang="en-US" sz="2600" dirty="0"/>
              <a:t> must have been matched to someone better than </a:t>
            </a:r>
            <a:r>
              <a:rPr lang="en-US" sz="2600" dirty="0">
                <a:solidFill>
                  <a:srgbClr val="FF0000"/>
                </a:solidFill>
              </a:rPr>
              <a:t>Alice</a:t>
            </a:r>
            <a:r>
              <a:rPr lang="en-US" sz="2600" dirty="0"/>
              <a:t> when she proposed</a:t>
            </a:r>
          </a:p>
          <a:p>
            <a:r>
              <a:rPr lang="en-US" sz="2600" dirty="0"/>
              <a:t>But in DA once an investor is assigned a partner, they are never unmatched (they can only get better)</a:t>
            </a:r>
          </a:p>
          <a:p>
            <a:r>
              <a:rPr lang="en-US" sz="2600" dirty="0">
                <a:solidFill>
                  <a:srgbClr val="7030A0"/>
                </a:solidFill>
              </a:rPr>
              <a:t>Contradiction !!!!</a:t>
            </a:r>
          </a:p>
        </p:txBody>
      </p:sp>
    </p:spTree>
    <p:extLst>
      <p:ext uri="{BB962C8B-B14F-4D97-AF65-F5344CB8AC3E}">
        <p14:creationId xmlns:p14="http://schemas.microsoft.com/office/powerpoint/2010/main" val="120439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4DD8C-1CA3-59F1-8B6D-3C83707E4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Maps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A85814-DD0D-6557-A91F-981C159A1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10163"/>
            <a:ext cx="10911634" cy="459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53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2E27-E1E0-0B31-1B80-5CE79BE3E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3071"/>
            <a:ext cx="8897471" cy="1327617"/>
          </a:xfrm>
        </p:spPr>
        <p:txBody>
          <a:bodyPr/>
          <a:lstStyle/>
          <a:p>
            <a:r>
              <a:rPr lang="en-US" dirty="0"/>
              <a:t>Graphs</a:t>
            </a:r>
          </a:p>
        </p:txBody>
      </p:sp>
      <p:pic>
        <p:nvPicPr>
          <p:cNvPr id="4" name="Picture 3" descr="How does Google Maps find the shortest path? - YouTube">
            <a:extLst>
              <a:ext uri="{FF2B5EF4-FFF2-40B4-BE49-F238E27FC236}">
                <a16:creationId xmlns:a16="http://schemas.microsoft.com/office/drawing/2014/main" id="{84513B3A-4B5A-1B9D-CDF9-B3F40EC8B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71" y="1595711"/>
            <a:ext cx="6057526" cy="340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084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7EDA0-11B6-4031-DADC-CD9D1CF0C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Pick the largest number in a stream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3C43-420D-8C6C-012C-6E3564847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56729" cy="4351338"/>
          </a:xfrm>
        </p:spPr>
        <p:txBody>
          <a:bodyPr/>
          <a:lstStyle/>
          <a:p>
            <a:r>
              <a:rPr lang="en-US" dirty="0"/>
              <a:t>How much should you explore before you make a decision: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Secretary Problem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The Secretary Problem – When to stop looking? – Theoretically Speaking">
            <a:extLst>
              <a:ext uri="{FF2B5EF4-FFF2-40B4-BE49-F238E27FC236}">
                <a16:creationId xmlns:a16="http://schemas.microsoft.com/office/drawing/2014/main" id="{C3DD6146-3072-AD7B-B0D1-99C9E4183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096" y="2408612"/>
            <a:ext cx="8468204" cy="37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0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01483-1717-1E5F-46BE-4022AC81B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Cryptography (Black Magic)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A633-86B5-8848-4502-B9A270565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006353" cy="5073183"/>
          </a:xfrm>
        </p:spPr>
        <p:txBody>
          <a:bodyPr>
            <a:normAutofit/>
          </a:bodyPr>
          <a:lstStyle/>
          <a:p>
            <a:r>
              <a:rPr lang="en-US" dirty="0"/>
              <a:t>How do you ensure that hackers don’t steal your money from the bank?</a:t>
            </a:r>
          </a:p>
          <a:p>
            <a:endParaRPr lang="en-US" dirty="0"/>
          </a:p>
          <a:p>
            <a:r>
              <a:rPr lang="en-US" dirty="0"/>
              <a:t>How would you send a secret message to your friends</a:t>
            </a:r>
          </a:p>
          <a:p>
            <a:endParaRPr lang="en-US" dirty="0"/>
          </a:p>
          <a:p>
            <a:r>
              <a:rPr lang="en-US" dirty="0"/>
              <a:t>Lot more beautiful stuff:</a:t>
            </a:r>
            <a:br>
              <a:rPr lang="en-US" dirty="0"/>
            </a:br>
            <a:r>
              <a:rPr lang="en-US" dirty="0"/>
              <a:t>Obfuscation, Secure Multiparty Computation, Differential Privacy</a:t>
            </a:r>
          </a:p>
        </p:txBody>
      </p:sp>
      <p:pic>
        <p:nvPicPr>
          <p:cNvPr id="4" name="Picture 3" descr="How Does Cryptography Work? - Logsign">
            <a:extLst>
              <a:ext uri="{FF2B5EF4-FFF2-40B4-BE49-F238E27FC236}">
                <a16:creationId xmlns:a16="http://schemas.microsoft.com/office/drawing/2014/main" id="{DA0FB394-E2F2-5CEA-B91A-2C4055F9D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124" y="1752600"/>
            <a:ext cx="44704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5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522B-F855-15D7-BB10-61357968D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Coding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8F9BD-AD70-B79D-258B-8FF12523F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885329" cy="4351338"/>
          </a:xfrm>
        </p:spPr>
        <p:txBody>
          <a:bodyPr/>
          <a:lstStyle/>
          <a:p>
            <a:r>
              <a:rPr lang="en-US" dirty="0"/>
              <a:t>Send a message</a:t>
            </a:r>
          </a:p>
          <a:p>
            <a:endParaRPr lang="en-US" dirty="0"/>
          </a:p>
          <a:p>
            <a:r>
              <a:rPr lang="en-US" dirty="0"/>
              <a:t>80% of message is corrupted</a:t>
            </a:r>
          </a:p>
          <a:p>
            <a:endParaRPr lang="en-US" dirty="0"/>
          </a:p>
          <a:p>
            <a:r>
              <a:rPr lang="en-US" dirty="0"/>
              <a:t>Can still recover whole message, with minimum redundancy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Automated Design of Error-Correcting Codes, Part 1 – Theory Dish">
            <a:extLst>
              <a:ext uri="{FF2B5EF4-FFF2-40B4-BE49-F238E27FC236}">
                <a16:creationId xmlns:a16="http://schemas.microsoft.com/office/drawing/2014/main" id="{3162A1BB-D3F9-DB82-A635-3865B998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747" y="1452282"/>
            <a:ext cx="5209078" cy="349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714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B9EB8-FD5C-9C4E-A0E4-8A891D4ED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Betting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F9964-667B-5FDA-5BD4-A9CF0EF68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2519"/>
            <a:ext cx="5051612" cy="4351338"/>
          </a:xfrm>
        </p:spPr>
        <p:txBody>
          <a:bodyPr/>
          <a:lstStyle/>
          <a:p>
            <a:r>
              <a:rPr lang="en-US" dirty="0"/>
              <a:t>When should you quit</a:t>
            </a:r>
          </a:p>
          <a:p>
            <a:endParaRPr lang="en-US" dirty="0"/>
          </a:p>
          <a:p>
            <a:r>
              <a:rPr lang="en-US" dirty="0"/>
              <a:t>Why Parlays are TERRIBLE</a:t>
            </a:r>
          </a:p>
          <a:p>
            <a:endParaRPr lang="en-US" dirty="0"/>
          </a:p>
          <a:p>
            <a:r>
              <a:rPr lang="en-US" dirty="0"/>
              <a:t>Martingale’s don’t work</a:t>
            </a:r>
          </a:p>
        </p:txBody>
      </p:sp>
      <p:pic>
        <p:nvPicPr>
          <p:cNvPr id="4" name="Picture 3" descr="Kalshi | LinkedIn">
            <a:extLst>
              <a:ext uri="{FF2B5EF4-FFF2-40B4-BE49-F238E27FC236}">
                <a16:creationId xmlns:a16="http://schemas.microsoft.com/office/drawing/2014/main" id="{7E953C34-13C9-0EFA-53B9-46B7C6C3E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506" y="584200"/>
            <a:ext cx="2844800" cy="2844800"/>
          </a:xfrm>
          <a:prstGeom prst="rect">
            <a:avLst/>
          </a:prstGeom>
        </p:spPr>
      </p:pic>
      <p:pic>
        <p:nvPicPr>
          <p:cNvPr id="6" name="Picture 5" descr="1,600+ Roulette Wheel Stock Illustrations, Royalty-Free Vector Graphics &amp; Clip Art - iStock">
            <a:extLst>
              <a:ext uri="{FF2B5EF4-FFF2-40B4-BE49-F238E27FC236}">
                <a16:creationId xmlns:a16="http://schemas.microsoft.com/office/drawing/2014/main" id="{CD4453EC-3AFA-6BAB-58B6-131D3D565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506" y="3648075"/>
            <a:ext cx="28321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6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B1444-D6FF-7EDA-C097-A335B7E15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Boredom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21C3EB-CEF5-C4F6-E3E3-67AE64DA5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11275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659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49EF9-BC23-CFA1-85BC-85AACDD00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Cons of Discrete Math with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24031-81ED-4FF0-7D7A-4553CABBD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Pros:</a:t>
            </a:r>
          </a:p>
          <a:p>
            <a:pPr lvl="1"/>
            <a:r>
              <a:rPr lang="en-US" dirty="0"/>
              <a:t>You will learn a lot of if you put in the effort</a:t>
            </a:r>
          </a:p>
          <a:p>
            <a:pPr lvl="1"/>
            <a:r>
              <a:rPr lang="en-US" dirty="0"/>
              <a:t>Only 18 students, I’ll try giving you big picture view of why you should care</a:t>
            </a:r>
          </a:p>
          <a:p>
            <a:pPr lvl="1"/>
            <a:r>
              <a:rPr lang="en-US" dirty="0"/>
              <a:t>You’ll see the benefits when you take future classes and have strong fundamentals</a:t>
            </a:r>
          </a:p>
          <a:p>
            <a:pPr lvl="1"/>
            <a:r>
              <a:rPr lang="en-US" dirty="0"/>
              <a:t>If you put in the work, you will get a good grade</a:t>
            </a:r>
          </a:p>
          <a:p>
            <a:pPr lvl="1"/>
            <a:r>
              <a:rPr lang="en-US" dirty="0"/>
              <a:t>Attendance is voluntary, and exams are high stakes high reward</a:t>
            </a:r>
          </a:p>
          <a:p>
            <a:endParaRPr lang="en-US" dirty="0"/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EXAMS WILL BE HARD</a:t>
            </a:r>
          </a:p>
          <a:p>
            <a:pPr lvl="1"/>
            <a:r>
              <a:rPr lang="en-US" dirty="0"/>
              <a:t>If you want an easy A, then take the non-honors version (you can coast)</a:t>
            </a:r>
          </a:p>
          <a:p>
            <a:pPr lvl="1"/>
            <a:r>
              <a:rPr lang="en-US" dirty="0"/>
              <a:t>You have to really be ACCOUNTABLE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84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CCCEF-25BB-1A6A-AA7B-B6DB56A2C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Breakdown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E3260-49E8-DB6E-D79E-F204F7FD5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2587"/>
            <a:ext cx="7095565" cy="411480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Quiz 1 [1%] </a:t>
            </a:r>
          </a:p>
          <a:p>
            <a:endParaRPr lang="en-US" dirty="0"/>
          </a:p>
          <a:p>
            <a:r>
              <a:rPr lang="en-US" dirty="0"/>
              <a:t>Course Evals [1%]</a:t>
            </a:r>
          </a:p>
          <a:p>
            <a:endParaRPr lang="en-US" dirty="0"/>
          </a:p>
          <a:p>
            <a:r>
              <a:rPr lang="en-US" dirty="0"/>
              <a:t>Homework [15%]</a:t>
            </a:r>
          </a:p>
          <a:p>
            <a:endParaRPr lang="en-US" dirty="0"/>
          </a:p>
          <a:p>
            <a:r>
              <a:rPr lang="en-US" dirty="0"/>
              <a:t>Project [15%]</a:t>
            </a:r>
          </a:p>
          <a:p>
            <a:endParaRPr lang="en-US" dirty="0"/>
          </a:p>
          <a:p>
            <a:r>
              <a:rPr lang="en-US" dirty="0"/>
              <a:t>Scribe [10%]</a:t>
            </a:r>
          </a:p>
          <a:p>
            <a:endParaRPr lang="en-US" dirty="0"/>
          </a:p>
          <a:p>
            <a:r>
              <a:rPr lang="en-US" dirty="0"/>
              <a:t>3 Exams [20% each]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1227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anking Disney Thrill Rides for the Timid - MickeyBlog.com">
            <a:extLst>
              <a:ext uri="{FF2B5EF4-FFF2-40B4-BE49-F238E27FC236}">
                <a16:creationId xmlns:a16="http://schemas.microsoft.com/office/drawing/2014/main" id="{5F9926A4-4925-DD28-6C34-17F5203D6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15" y="1184564"/>
            <a:ext cx="3771900" cy="2692400"/>
          </a:xfrm>
          <a:prstGeom prst="rect">
            <a:avLst/>
          </a:prstGeom>
        </p:spPr>
      </p:pic>
      <p:pic>
        <p:nvPicPr>
          <p:cNvPr id="5" name="Picture 4" descr="The Wildest Roller Coasters at Universal Orlando">
            <a:extLst>
              <a:ext uri="{FF2B5EF4-FFF2-40B4-BE49-F238E27FC236}">
                <a16:creationId xmlns:a16="http://schemas.microsoft.com/office/drawing/2014/main" id="{4AB1B3EC-9107-1352-F0FB-6DBF33878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259" y="874058"/>
            <a:ext cx="5072826" cy="33134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D72316-83DB-8BFB-E486-C6F3C8231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14488"/>
            <a:ext cx="7772400" cy="622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4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051BD-75C9-376B-91F3-DDEE656E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E93D9-843F-8FD1-0B2B-0537B890A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Outside of exams you are free to use AI as much as you’d like</a:t>
            </a:r>
          </a:p>
          <a:p>
            <a:endParaRPr lang="en-US" dirty="0"/>
          </a:p>
          <a:p>
            <a:r>
              <a:rPr lang="en-US" dirty="0"/>
              <a:t>It is important to understand these tools, and how to navigate them</a:t>
            </a:r>
          </a:p>
          <a:p>
            <a:endParaRPr lang="en-US" dirty="0"/>
          </a:p>
          <a:p>
            <a:r>
              <a:rPr lang="en-US" dirty="0"/>
              <a:t>My expectation is you will use AI to output work better than if you had not used AI.</a:t>
            </a:r>
          </a:p>
        </p:txBody>
      </p:sp>
    </p:spTree>
    <p:extLst>
      <p:ext uri="{BB962C8B-B14F-4D97-AF65-F5344CB8AC3E}">
        <p14:creationId xmlns:p14="http://schemas.microsoft.com/office/powerpoint/2010/main" val="3493700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B7DAD-C29D-5726-AEE1-47421DF9A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013B8-D0FD-E6FA-9FDF-97CD126DB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will be graded mostly for participation and not correctness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Strongly recommend taking time to do HWs, even if you need AI assistance </a:t>
            </a:r>
          </a:p>
          <a:p>
            <a:endParaRPr lang="en-US" dirty="0"/>
          </a:p>
          <a:p>
            <a:r>
              <a:rPr lang="en-US" dirty="0"/>
              <a:t>If you don’t submit assignment, you lose points</a:t>
            </a:r>
          </a:p>
        </p:txBody>
      </p:sp>
    </p:spTree>
    <p:extLst>
      <p:ext uri="{BB962C8B-B14F-4D97-AF65-F5344CB8AC3E}">
        <p14:creationId xmlns:p14="http://schemas.microsoft.com/office/powerpoint/2010/main" val="3618180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16811-C8D6-E444-8AFA-50E0147F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Scribe 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036EA-D716-0BB9-3CB9-C4E556ECA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Each Student is responsible for scribe notes for one class</a:t>
            </a:r>
          </a:p>
          <a:p>
            <a:endParaRPr lang="en-US" dirty="0"/>
          </a:p>
          <a:p>
            <a:r>
              <a:rPr lang="en-US" dirty="0"/>
              <a:t>Your job is to make a nice pdf document outlining what was taught in class</a:t>
            </a:r>
          </a:p>
          <a:p>
            <a:endParaRPr lang="en-US" dirty="0"/>
          </a:p>
          <a:p>
            <a:r>
              <a:rPr lang="en-US" dirty="0"/>
              <a:t>Give context, show details that might be glossed over and fill in the gaps</a:t>
            </a:r>
          </a:p>
          <a:p>
            <a:endParaRPr lang="en-US" dirty="0"/>
          </a:p>
          <a:p>
            <a:r>
              <a:rPr lang="en-US" dirty="0"/>
              <a:t>Each Scribe is responsible for also coming up with 5 questions about the topic they are writing scribe notes for.</a:t>
            </a:r>
          </a:p>
          <a:p>
            <a:endParaRPr lang="en-US" dirty="0"/>
          </a:p>
          <a:p>
            <a:r>
              <a:rPr lang="en-US" dirty="0"/>
              <a:t>Best Scribe gets 1% extra credit</a:t>
            </a:r>
          </a:p>
          <a:p>
            <a:endParaRPr lang="en-US" dirty="0"/>
          </a:p>
          <a:p>
            <a:r>
              <a:rPr lang="en-US" dirty="0"/>
              <a:t>Volunteer at beginning of class </a:t>
            </a:r>
          </a:p>
        </p:txBody>
      </p:sp>
    </p:spTree>
    <p:extLst>
      <p:ext uri="{BB962C8B-B14F-4D97-AF65-F5344CB8AC3E}">
        <p14:creationId xmlns:p14="http://schemas.microsoft.com/office/powerpoint/2010/main" val="421536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3E6A-3744-0AEB-EB1E-27642F58D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98915-CB78-D01C-AA9A-BD0A34679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a deep dive in a topic that goes beyond the scope of the class</a:t>
            </a:r>
          </a:p>
          <a:p>
            <a:endParaRPr lang="en-US" dirty="0"/>
          </a:p>
          <a:p>
            <a:r>
              <a:rPr lang="en-US" dirty="0"/>
              <a:t>Should be unique </a:t>
            </a:r>
          </a:p>
          <a:p>
            <a:endParaRPr lang="en-US" dirty="0"/>
          </a:p>
          <a:p>
            <a:r>
              <a:rPr lang="en-US" dirty="0"/>
              <a:t>Could be a mix of implementation and analysis</a:t>
            </a:r>
          </a:p>
        </p:txBody>
      </p:sp>
    </p:spTree>
    <p:extLst>
      <p:ext uri="{BB962C8B-B14F-4D97-AF65-F5344CB8AC3E}">
        <p14:creationId xmlns:p14="http://schemas.microsoft.com/office/powerpoint/2010/main" val="233985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1876</Words>
  <Application>Microsoft Macintosh PowerPoint</Application>
  <PresentationFormat>Widescreen</PresentationFormat>
  <Paragraphs>828</Paragraphs>
  <Slides>50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Aptos</vt:lpstr>
      <vt:lpstr>Aptos Display</vt:lpstr>
      <vt:lpstr>Arial</vt:lpstr>
      <vt:lpstr>Cambria Math</vt:lpstr>
      <vt:lpstr>Office Theme</vt:lpstr>
      <vt:lpstr>Honors Discrete Math</vt:lpstr>
      <vt:lpstr>Course Topics</vt:lpstr>
      <vt:lpstr>Really what I want to convey</vt:lpstr>
      <vt:lpstr>Course Details</vt:lpstr>
      <vt:lpstr>Course Breakdown</vt:lpstr>
      <vt:lpstr>AI</vt:lpstr>
      <vt:lpstr>Homework</vt:lpstr>
      <vt:lpstr>Scribe Note</vt:lpstr>
      <vt:lpstr>Projects</vt:lpstr>
      <vt:lpstr>Example1</vt:lpstr>
      <vt:lpstr>Example 2</vt:lpstr>
      <vt:lpstr>Example 3</vt:lpstr>
      <vt:lpstr>Exams</vt:lpstr>
      <vt:lpstr>Exams</vt:lpstr>
      <vt:lpstr>Tentative Schedule</vt:lpstr>
      <vt:lpstr>Tentative Schedule</vt:lpstr>
      <vt:lpstr>Tentative Schedule</vt:lpstr>
      <vt:lpstr>Emails</vt:lpstr>
      <vt:lpstr>Class Etiquette</vt:lpstr>
      <vt:lpstr>Shark Tank Game  </vt:lpstr>
      <vt:lpstr>PowerPoint Presentation</vt:lpstr>
      <vt:lpstr>Preference Lists</vt:lpstr>
      <vt:lpstr>Anything wrong with this assignment?</vt:lpstr>
      <vt:lpstr>Stable Matching</vt:lpstr>
      <vt:lpstr>One More example</vt:lpstr>
      <vt:lpstr>Stable Matching</vt:lpstr>
      <vt:lpstr>Two Sided Matching Markets</vt:lpstr>
      <vt:lpstr>Gale-Shapley (Differed Accept Algorithm) [DA]</vt:lpstr>
      <vt:lpstr>Visual Example of DA</vt:lpstr>
      <vt:lpstr>Visual Example of DA</vt:lpstr>
      <vt:lpstr>Visual Example of DA</vt:lpstr>
      <vt:lpstr>Visual Example of DA</vt:lpstr>
      <vt:lpstr>Visual Example of DA</vt:lpstr>
      <vt:lpstr>Visual Example of DA</vt:lpstr>
      <vt:lpstr>Visual Example of DA</vt:lpstr>
      <vt:lpstr>Visual Example of DA</vt:lpstr>
      <vt:lpstr>Visual Example of DA</vt:lpstr>
      <vt:lpstr>Visual Example of DA</vt:lpstr>
      <vt:lpstr>Why does this work???</vt:lpstr>
      <vt:lpstr>DA runs in polynomial time</vt:lpstr>
      <vt:lpstr>DA returns a perfect matching  (All innovators are assigned an investor)</vt:lpstr>
      <vt:lpstr>Google Maps</vt:lpstr>
      <vt:lpstr>Graphs</vt:lpstr>
      <vt:lpstr>Pick the largest number in a stream</vt:lpstr>
      <vt:lpstr>Cryptography (Black Magic)</vt:lpstr>
      <vt:lpstr>Coding Theory</vt:lpstr>
      <vt:lpstr>Sports Betting</vt:lpstr>
      <vt:lpstr>Boredom</vt:lpstr>
      <vt:lpstr>Pros and Cons of Discrete Math with 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Karthik Gajulapalli</dc:creator>
  <cp:lastModifiedBy>Karthik Gajulapalli</cp:lastModifiedBy>
  <cp:revision>1</cp:revision>
  <dcterms:created xsi:type="dcterms:W3CDTF">2026-08-24T17:21:46Z</dcterms:created>
  <dcterms:modified xsi:type="dcterms:W3CDTF">2026-08-25T19:22:18Z</dcterms:modified>
</cp:coreProperties>
</file>