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16" r:id="rId3"/>
    <p:sldId id="313" r:id="rId4"/>
    <p:sldId id="356" r:id="rId5"/>
    <p:sldId id="360" r:id="rId6"/>
    <p:sldId id="361" r:id="rId7"/>
    <p:sldId id="315" r:id="rId8"/>
    <p:sldId id="319" r:id="rId9"/>
    <p:sldId id="317" r:id="rId10"/>
    <p:sldId id="365" r:id="rId11"/>
    <p:sldId id="321" r:id="rId12"/>
    <p:sldId id="348" r:id="rId13"/>
    <p:sldId id="370" r:id="rId14"/>
    <p:sldId id="369" r:id="rId15"/>
    <p:sldId id="349" r:id="rId16"/>
    <p:sldId id="350" r:id="rId17"/>
    <p:sldId id="326" r:id="rId18"/>
    <p:sldId id="393" r:id="rId19"/>
    <p:sldId id="391" r:id="rId20"/>
    <p:sldId id="323" r:id="rId21"/>
    <p:sldId id="354" r:id="rId22"/>
    <p:sldId id="355" r:id="rId23"/>
    <p:sldId id="333" r:id="rId24"/>
    <p:sldId id="335" r:id="rId25"/>
    <p:sldId id="399" r:id="rId26"/>
    <p:sldId id="385" r:id="rId27"/>
    <p:sldId id="374" r:id="rId28"/>
    <p:sldId id="376" r:id="rId29"/>
    <p:sldId id="387" r:id="rId30"/>
    <p:sldId id="377" r:id="rId31"/>
    <p:sldId id="388" r:id="rId32"/>
    <p:sldId id="378" r:id="rId33"/>
    <p:sldId id="395" r:id="rId34"/>
    <p:sldId id="397" r:id="rId35"/>
    <p:sldId id="383" r:id="rId36"/>
    <p:sldId id="362" r:id="rId37"/>
    <p:sldId id="347" r:id="rId38"/>
    <p:sldId id="394" r:id="rId39"/>
    <p:sldId id="337" r:id="rId40"/>
    <p:sldId id="339" r:id="rId41"/>
    <p:sldId id="359" r:id="rId42"/>
    <p:sldId id="358" r:id="rId43"/>
    <p:sldId id="30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178"/>
    <p:restoredTop sz="96110"/>
  </p:normalViewPr>
  <p:slideViewPr>
    <p:cSldViewPr snapToGrid="0">
      <p:cViewPr varScale="1">
        <p:scale>
          <a:sx n="100" d="100"/>
          <a:sy n="100" d="100"/>
        </p:scale>
        <p:origin x="184" y="616"/>
      </p:cViewPr>
      <p:guideLst/>
    </p:cSldViewPr>
  </p:slideViewPr>
  <p:outlineViewPr>
    <p:cViewPr>
      <p:scale>
        <a:sx n="33" d="100"/>
        <a:sy n="33" d="100"/>
      </p:scale>
      <p:origin x="0" y="-606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F81AE-456C-D34C-9358-6ABBED92107B}" type="datetimeFigureOut">
              <a:rPr lang="en-US" smtClean="0"/>
              <a:t>5/22/25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D68A8-812E-784E-B586-83D165722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2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D68A8-812E-784E-B586-83D1657227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11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D68A8-812E-784E-B586-83D1657227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4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5A48F-7738-CF92-8728-BE2845987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7B0E1-5F94-3955-2356-4EEFE144A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CF547-9780-0EF8-C233-51C1B780B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8BFB-6D99-314B-A9AC-3B2B534A2F2E}" type="datetime1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E5710-1153-6CA4-1446-191AA30E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8D501-2C79-08F1-B4D7-AEC9732A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49B43-BE68-3AD7-4EB6-37390DCAD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9EC48-D810-D08D-8BF9-B405AF217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699F2-1E60-24FF-FB10-CD866B151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0D223-B7EB-B147-8A9D-638518B5A850}" type="datetime1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4E693-C10B-BDF6-3543-6533297B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EDC3F-4FDB-2D6F-6984-FF489ACD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81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AF25EB-6335-B639-7C17-883CE042B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3F004-A2DD-9517-E2ED-77EAEC19E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63767-5165-5A84-ED32-B0068C2A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71C9-C500-4143-B20A-E403418AD522}" type="datetime1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1331F-07F2-A598-4DDC-63804A82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DBB4F-9D29-CB3C-028E-5570DAFB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9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2F4C1-3A73-416D-4C50-52CFDA0A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AAD03-B25D-21AE-503F-966AD0BA0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804BB-4E89-0C5C-834F-5FD066EF3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0A83-4B8D-ED4E-8EE9-B438D9EEA360}" type="datetime1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5A747-648F-8786-146D-60AC8FD5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76C30-8664-61D9-A73E-6A82F85B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8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4CA6-C674-51B1-31AA-D7BE8804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5E65C-E231-B825-68AB-15417975A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88482-2554-1608-08B9-DEE445C5F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B476-EA6E-1E4A-89B8-21339F73569D}" type="datetime1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DE918-06CA-6280-BB41-60E1F11E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49265-4C90-C0EB-D9B9-1D1E1077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7A5D-DF98-8DBE-C1C3-73F50F94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B2B23-3FF1-6CA5-82D0-7EB11088F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96F3B-3DB7-BB01-8817-40B8D7CAB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6D97F-DCA8-AF19-5600-1A8FA3B7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F10B-5851-CD45-833F-BBB337F64214}" type="datetime1">
              <a:rPr lang="en-US" smtClean="0"/>
              <a:t>5/22/25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86AFA-D946-2B78-A8C5-6CB966B51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6759E-6B1B-0221-1126-BD6D65F07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9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FDCE-7778-4A04-959C-0C897F36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1C151-0182-8588-7E2E-A35873111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1D070-93B5-8A76-42A1-F9B83495F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B18739-574E-1101-043D-9F7B055D0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91720-8AD4-4017-DEF8-DAE59FCD0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BA58B-FB41-DF59-2B2D-8400F931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24FB-A38B-3D4D-B3AE-4CEF91C64414}" type="datetime1">
              <a:rPr lang="en-US" smtClean="0"/>
              <a:t>5/22/25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08208-BB1E-0715-6CC6-945648CE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59026-5CC1-422C-7B30-E4B8ECE16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6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8D0FF-097C-9BA5-4585-0862D757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B2554-9852-246A-91DA-38E3CE5D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DD5F-758F-D04E-A835-1A6269DB3DA2}" type="datetime1">
              <a:rPr lang="en-US" smtClean="0"/>
              <a:t>5/22/25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074A33-BBD0-36BF-AF88-EDC2F1E3D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C6CB1-DC0D-4B2C-0F9D-881C5D4C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6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9BCE86-8FC6-0E94-1618-B88A0808D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FFE41-ED82-0648-9E39-15359A8D50CE}" type="datetime1">
              <a:rPr lang="en-US" smtClean="0"/>
              <a:t>5/22/25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6AF0E-C4F1-B529-8FF5-6441FAAAE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D9FAC-8457-B208-60D4-430F4301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9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868B9-12FC-6639-1F4D-2704F9AC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B8027-6831-5894-44B2-90E084E03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235DD9-88CE-F9F7-4DD3-97C1D871D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9E2A5-EE83-490E-5D75-B1810344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2DBF-5D62-EA45-96F9-F3EC6788EE7F}" type="datetime1">
              <a:rPr lang="en-US" smtClean="0"/>
              <a:t>5/22/25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1DAD8-48E6-C90C-F746-A169C3A0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00C26-153B-B521-A7F3-2382513A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59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B3587-161E-2B87-0FAF-D9DCFF3AC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BA40B1-A718-3E27-EDB5-828C9F426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508A4-FCDA-8129-D8F1-E1C217C5B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04DFB-7C59-9871-1FB1-7B9F0902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BAF4-5742-1644-8AEA-8F9774C72DEC}" type="datetime1">
              <a:rPr lang="en-US" smtClean="0"/>
              <a:t>5/22/25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B9A57-88D1-C598-2FE0-C5A0E0458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121DA-D9E4-6808-E216-6EFE8930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9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A4AEA-6BFB-D988-952E-65950945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CB8EB-5E5B-9760-2AC4-5E3AA39E5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0E3B2-0A16-FBB7-3CBF-1796321E3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F506-85B4-7A4B-AA5C-A6927094F8CB}" type="datetime1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1AD2A-6C90-B9D9-58A2-66E8D3E003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31EB1-AC25-C9E6-B8AD-03485AACB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741E5-E624-9148-99F0-2E291A267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8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48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7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0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1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10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7" Type="http://schemas.openxmlformats.org/officeDocument/2006/relationships/image" Target="../media/image115.pn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0.png"/><Relationship Id="rId5" Type="http://schemas.openxmlformats.org/officeDocument/2006/relationships/image" Target="../media/image1030.png"/><Relationship Id="rId4" Type="http://schemas.openxmlformats.org/officeDocument/2006/relationships/image" Target="../media/image10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3" Type="http://schemas.openxmlformats.org/officeDocument/2006/relationships/image" Target="../media/image1010.png"/><Relationship Id="rId7" Type="http://schemas.openxmlformats.org/officeDocument/2006/relationships/image" Target="../media/image1070.pn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0.png"/><Relationship Id="rId5" Type="http://schemas.openxmlformats.org/officeDocument/2006/relationships/image" Target="../media/image1030.png"/><Relationship Id="rId4" Type="http://schemas.openxmlformats.org/officeDocument/2006/relationships/image" Target="../media/image10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3" Type="http://schemas.openxmlformats.org/officeDocument/2006/relationships/image" Target="../media/image1010.png"/><Relationship Id="rId7" Type="http://schemas.openxmlformats.org/officeDocument/2006/relationships/image" Target="../media/image1070.pn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0.png"/><Relationship Id="rId5" Type="http://schemas.openxmlformats.org/officeDocument/2006/relationships/image" Target="../media/image1030.png"/><Relationship Id="rId4" Type="http://schemas.openxmlformats.org/officeDocument/2006/relationships/image" Target="../media/image10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EA96E-CB4A-5477-13B3-FBC949F6B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1599" y="889664"/>
            <a:ext cx="12179300" cy="1511109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rgbClr val="C00000"/>
                </a:solidFill>
              </a:rPr>
              <a:t>Deterministic Fully Sparse Matrix Multiplication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7030A0"/>
                </a:solidFill>
              </a:rPr>
              <a:t>via</a:t>
            </a:r>
            <a:r>
              <a:rPr lang="en-US" sz="5300" dirty="0">
                <a:solidFill>
                  <a:srgbClr val="C00000"/>
                </a:solidFill>
              </a:rPr>
              <a:t> </a:t>
            </a:r>
            <a:r>
              <a:rPr lang="en-US" sz="5300" dirty="0">
                <a:solidFill>
                  <a:srgbClr val="0070C0"/>
                </a:solidFill>
              </a:rPr>
              <a:t>Coding Theory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FC0088-0D87-29DA-033F-5FB06D4D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36" y="3797994"/>
            <a:ext cx="1360777" cy="214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39CF8-26B4-48ED-0084-8700395626A1}"/>
              </a:ext>
            </a:extLst>
          </p:cNvPr>
          <p:cNvSpPr txBox="1"/>
          <p:nvPr/>
        </p:nvSpPr>
        <p:spPr>
          <a:xfrm>
            <a:off x="8976728" y="6037475"/>
            <a:ext cx="1788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Evelyn Warton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DC88A-C5F0-D83C-7A05-BC2DA8DB1A62}"/>
              </a:ext>
            </a:extLst>
          </p:cNvPr>
          <p:cNvSpPr txBox="1"/>
          <p:nvPr/>
        </p:nvSpPr>
        <p:spPr>
          <a:xfrm>
            <a:off x="1350908" y="6107185"/>
            <a:ext cx="2053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Huck Bennett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8102BF-71E6-DD7B-086A-50F467BC1636}"/>
              </a:ext>
            </a:extLst>
          </p:cNvPr>
          <p:cNvSpPr txBox="1"/>
          <p:nvPr/>
        </p:nvSpPr>
        <p:spPr>
          <a:xfrm>
            <a:off x="5012198" y="6099320"/>
            <a:ext cx="2317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Sasha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Golovnev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7973C-D3DB-5CB7-8832-8CC06B29056E}"/>
              </a:ext>
            </a:extLst>
          </p:cNvPr>
          <p:cNvSpPr txBox="1"/>
          <p:nvPr/>
        </p:nvSpPr>
        <p:spPr>
          <a:xfrm>
            <a:off x="1929461" y="2660761"/>
            <a:ext cx="8086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</a:rPr>
              <a:t>Karthik Gajulapalli  </a:t>
            </a:r>
            <a:r>
              <a:rPr lang="en-US" sz="3200" dirty="0">
                <a:solidFill>
                  <a:srgbClr val="002060"/>
                </a:solidFill>
              </a:rPr>
              <a:t>(Georgetown)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14C6D-696C-B363-E720-1D502E04AECB}"/>
              </a:ext>
            </a:extLst>
          </p:cNvPr>
          <p:cNvSpPr txBox="1"/>
          <p:nvPr/>
        </p:nvSpPr>
        <p:spPr>
          <a:xfrm>
            <a:off x="5537200" y="299970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 descr="Huck Bennett">
            <a:extLst>
              <a:ext uri="{FF2B5EF4-FFF2-40B4-BE49-F238E27FC236}">
                <a16:creationId xmlns:a16="http://schemas.microsoft.com/office/drawing/2014/main" id="{B575DE05-5709-695E-3F82-549B466C0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94" y="3914108"/>
            <a:ext cx="2069919" cy="18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erson with blonde and black hair wearing a red hoodie&#10;&#10;Description automatically generated">
            <a:extLst>
              <a:ext uri="{FF2B5EF4-FFF2-40B4-BE49-F238E27FC236}">
                <a16:creationId xmlns:a16="http://schemas.microsoft.com/office/drawing/2014/main" id="{A4698F38-7328-0B8D-E381-A26F7C415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329" y="3865450"/>
            <a:ext cx="1883983" cy="207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36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02950F5-AE8F-5B0F-7A54-3F0901E04370}"/>
                  </a:ext>
                </a:extLst>
              </p:cNvPr>
              <p:cNvSpPr/>
              <p:nvPr/>
            </p:nvSpPr>
            <p:spPr>
              <a:xfrm>
                <a:off x="1368520" y="2399687"/>
                <a:ext cx="10107168" cy="190195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2">
                        <a:lumMod val="10000"/>
                      </a:schemeClr>
                    </a:solidFill>
                  </a:rPr>
                  <a:t>Question: </a:t>
                </a:r>
                <a:r>
                  <a:rPr lang="en-US" sz="4000" dirty="0">
                    <a:solidFill>
                      <a:srgbClr val="C00000"/>
                    </a:solidFill>
                  </a:rPr>
                  <a:t>Can we solve MMV faster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</m:oMath>
                </a14:m>
                <a:r>
                  <a:rPr lang="en-US" sz="4000" b="0" dirty="0">
                    <a:solidFill>
                      <a:srgbClr val="C00000"/>
                    </a:solidFill>
                  </a:rPr>
                  <a:t> </a:t>
                </a:r>
                <a:r>
                  <a:rPr lang="en-US" sz="4000" b="0" dirty="0">
                    <a:solidFill>
                      <a:srgbClr val="7030A0"/>
                    </a:solidFill>
                  </a:rPr>
                  <a:t>deterministically </a:t>
                </a:r>
                <a:r>
                  <a:rPr lang="en-US" sz="4000" b="0" dirty="0">
                    <a:solidFill>
                      <a:schemeClr val="bg2">
                        <a:lumMod val="10000"/>
                      </a:schemeClr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02950F5-AE8F-5B0F-7A54-3F0901E04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520" y="2399687"/>
                <a:ext cx="10107168" cy="190195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8292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A6853-C1BD-5799-9963-C6071B429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B3497-EC81-523C-52D0-2E9EEC43216C}"/>
              </a:ext>
            </a:extLst>
          </p:cNvPr>
          <p:cNvSpPr/>
          <p:nvPr/>
        </p:nvSpPr>
        <p:spPr>
          <a:xfrm>
            <a:off x="838200" y="2112332"/>
            <a:ext cx="10210801" cy="29593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E95370-19FC-768D-7699-FB622EC8024E}"/>
              </a:ext>
            </a:extLst>
          </p:cNvPr>
          <p:cNvSpPr txBox="1"/>
          <p:nvPr/>
        </p:nvSpPr>
        <p:spPr>
          <a:xfrm>
            <a:off x="838200" y="2112332"/>
            <a:ext cx="848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Theorem 1 [Fast Deterministic MMV]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2681B3-1E47-3220-F645-01F11442DD3A}"/>
                  </a:ext>
                </a:extLst>
              </p:cNvPr>
              <p:cNvSpPr txBox="1"/>
              <p:nvPr/>
            </p:nvSpPr>
            <p:spPr>
              <a:xfrm>
                <a:off x="838200" y="2872347"/>
                <a:ext cx="9542721" cy="2085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Given three matrices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3200" dirty="0"/>
                  <a:t>, and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200" dirty="0"/>
                  <a:t>, if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– </m:t>
                    </m:r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200" dirty="0"/>
                  <a:t> has 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/>
                  <a:t>non-zero entries for any</a:t>
                </a:r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&lt;2</m:t>
                    </m:r>
                  </m:oMath>
                </a14:m>
                <a:r>
                  <a:rPr lang="en-US" sz="3200" dirty="0"/>
                  <a:t>, then there is a </a:t>
                </a:r>
                <a:r>
                  <a:rPr lang="en-US" sz="3200" dirty="0">
                    <a:solidFill>
                      <a:srgbClr val="C00000"/>
                    </a:solidFill>
                  </a:rPr>
                  <a:t>deterministic</a:t>
                </a:r>
                <a:r>
                  <a:rPr lang="en-US" sz="3200" dirty="0"/>
                  <a:t> algorithm verifying if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200" dirty="0"/>
                  <a:t>, that runs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p>
                    </m:sSup>
                  </m:oMath>
                </a14:m>
                <a:r>
                  <a:rPr lang="en-US" sz="3200" dirty="0"/>
                  <a:t> for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32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2681B3-1E47-3220-F645-01F11442D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72347"/>
                <a:ext cx="9542721" cy="2085699"/>
              </a:xfrm>
              <a:prstGeom prst="rect">
                <a:avLst/>
              </a:prstGeom>
              <a:blipFill>
                <a:blip r:embed="rId2"/>
                <a:stretch>
                  <a:fillRect l="-1729" t="-4242" r="-798" b="-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83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3AAB-D5E1-F8A8-CDBA-05F39454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098"/>
            <a:ext cx="9634870" cy="1201590"/>
          </a:xfrm>
        </p:spPr>
        <p:txBody>
          <a:bodyPr>
            <a:normAutofit/>
          </a:bodyPr>
          <a:lstStyle/>
          <a:p>
            <a:r>
              <a:rPr lang="en-US" dirty="0"/>
              <a:t>Helper Problem (All-Zeroes)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DA808F-737A-5EF0-079D-C8781648C3A5}"/>
              </a:ext>
            </a:extLst>
          </p:cNvPr>
          <p:cNvSpPr/>
          <p:nvPr/>
        </p:nvSpPr>
        <p:spPr>
          <a:xfrm>
            <a:off x="838200" y="2092037"/>
            <a:ext cx="2258291" cy="20435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51A220-9EF8-FFD8-936C-8A2E1EE4C74A}"/>
              </a:ext>
            </a:extLst>
          </p:cNvPr>
          <p:cNvSpPr/>
          <p:nvPr/>
        </p:nvSpPr>
        <p:spPr>
          <a:xfrm>
            <a:off x="4814455" y="2092037"/>
            <a:ext cx="2258291" cy="20435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B</a:t>
            </a:r>
            <a:endParaRPr lang="en-US" sz="5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8F8732-1E12-0E4C-04A4-E3F67FB55D07}"/>
              </a:ext>
            </a:extLst>
          </p:cNvPr>
          <p:cNvSpPr/>
          <p:nvPr/>
        </p:nvSpPr>
        <p:spPr>
          <a:xfrm>
            <a:off x="9275618" y="1974273"/>
            <a:ext cx="2258291" cy="20435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Multiply 7">
            <a:extLst>
              <a:ext uri="{FF2B5EF4-FFF2-40B4-BE49-F238E27FC236}">
                <a16:creationId xmlns:a16="http://schemas.microsoft.com/office/drawing/2014/main" id="{F8C302B3-3637-D022-DB71-256F7C07DBDB}"/>
              </a:ext>
            </a:extLst>
          </p:cNvPr>
          <p:cNvSpPr/>
          <p:nvPr/>
        </p:nvSpPr>
        <p:spPr>
          <a:xfrm>
            <a:off x="3498273" y="2656609"/>
            <a:ext cx="914400" cy="914400"/>
          </a:xfrm>
          <a:prstGeom prst="mathMultipl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qual 8">
            <a:extLst>
              <a:ext uri="{FF2B5EF4-FFF2-40B4-BE49-F238E27FC236}">
                <a16:creationId xmlns:a16="http://schemas.microsoft.com/office/drawing/2014/main" id="{C6456AC2-165B-553D-1E8E-42EA96136A11}"/>
              </a:ext>
            </a:extLst>
          </p:cNvPr>
          <p:cNvSpPr/>
          <p:nvPr/>
        </p:nvSpPr>
        <p:spPr>
          <a:xfrm>
            <a:off x="7716982" y="2656609"/>
            <a:ext cx="914400" cy="9144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51131F-311B-D137-DDBF-0BCA3DD3B417}"/>
              </a:ext>
            </a:extLst>
          </p:cNvPr>
          <p:cNvSpPr/>
          <p:nvPr/>
        </p:nvSpPr>
        <p:spPr>
          <a:xfrm>
            <a:off x="838200" y="4763117"/>
            <a:ext cx="4450080" cy="176633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Input: A, B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Output : True if AB =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7401BC-B9BB-11A0-A9F1-554C49B09F0C}"/>
                  </a:ext>
                </a:extLst>
              </p:cNvPr>
              <p:cNvSpPr txBox="1"/>
              <p:nvPr/>
            </p:nvSpPr>
            <p:spPr>
              <a:xfrm flipH="1">
                <a:off x="6096000" y="5547359"/>
                <a:ext cx="1304544" cy="8211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7401BC-B9BB-11A0-A9F1-554C49B09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096000" y="5547359"/>
                <a:ext cx="1304544" cy="821187"/>
              </a:xfrm>
              <a:prstGeom prst="rect">
                <a:avLst/>
              </a:prstGeom>
              <a:blipFill>
                <a:blip r:embed="rId2"/>
                <a:stretch>
                  <a:fillRect r="-77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7E76ED-2EBF-3350-BB30-E254633E8BA2}"/>
                  </a:ext>
                </a:extLst>
              </p:cNvPr>
              <p:cNvSpPr txBox="1"/>
              <p:nvPr/>
            </p:nvSpPr>
            <p:spPr>
              <a:xfrm flipH="1">
                <a:off x="7663114" y="5547359"/>
                <a:ext cx="1158240" cy="8211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7E76ED-2EBF-3350-BB30-E254633E8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63114" y="5547359"/>
                <a:ext cx="1158240" cy="821187"/>
              </a:xfrm>
              <a:prstGeom prst="rect">
                <a:avLst/>
              </a:prstGeom>
              <a:blipFill>
                <a:blip r:embed="rId3"/>
                <a:stretch>
                  <a:fillRect r="-5435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82CB3E6-F19C-7AE8-9658-42E01F1851B8}"/>
              </a:ext>
            </a:extLst>
          </p:cNvPr>
          <p:cNvSpPr txBox="1"/>
          <p:nvPr/>
        </p:nvSpPr>
        <p:spPr>
          <a:xfrm>
            <a:off x="8821354" y="571499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6B1135-1CD8-6219-2697-90363A428118}"/>
                  </a:ext>
                </a:extLst>
              </p:cNvPr>
              <p:cNvSpPr txBox="1"/>
              <p:nvPr/>
            </p:nvSpPr>
            <p:spPr>
              <a:xfrm flipH="1">
                <a:off x="9416389" y="5547359"/>
                <a:ext cx="2157984" cy="8211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6B1135-1CD8-6219-2697-90363A428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416389" y="5547359"/>
                <a:ext cx="2157984" cy="821187"/>
              </a:xfrm>
              <a:prstGeom prst="rect">
                <a:avLst/>
              </a:prstGeom>
              <a:blipFill>
                <a:blip r:embed="rId4"/>
                <a:stretch>
                  <a:fillRect r="-175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133655A-D284-A80B-EC69-5F1C974774B6}"/>
              </a:ext>
            </a:extLst>
          </p:cNvPr>
          <p:cNvSpPr txBox="1"/>
          <p:nvPr/>
        </p:nvSpPr>
        <p:spPr>
          <a:xfrm>
            <a:off x="7305215" y="4824377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All-Zeroes = MMV</a:t>
            </a:r>
          </a:p>
        </p:txBody>
      </p:sp>
    </p:spTree>
    <p:extLst>
      <p:ext uri="{BB962C8B-B14F-4D97-AF65-F5344CB8AC3E}">
        <p14:creationId xmlns:p14="http://schemas.microsoft.com/office/powerpoint/2010/main" val="185741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120C4-949A-746A-4A0C-E73D59B74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7F56-13AA-0CA9-FBE5-DA5DA0C3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Rectangular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E8C8E0-BF12-8722-60CD-E55AA2F7F9BD}"/>
              </a:ext>
            </a:extLst>
          </p:cNvPr>
          <p:cNvSpPr/>
          <p:nvPr/>
        </p:nvSpPr>
        <p:spPr>
          <a:xfrm>
            <a:off x="3016581" y="3248020"/>
            <a:ext cx="921487" cy="17224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0DDB48E-BD2D-8591-4A16-3C90D24FC725}"/>
                  </a:ext>
                </a:extLst>
              </p:cNvPr>
              <p:cNvSpPr txBox="1"/>
              <p:nvPr/>
            </p:nvSpPr>
            <p:spPr>
              <a:xfrm>
                <a:off x="3964691" y="3807635"/>
                <a:ext cx="4258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0DDB48E-BD2D-8591-4A16-3C90D24FC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691" y="3807635"/>
                <a:ext cx="425886" cy="369332"/>
              </a:xfrm>
              <a:prstGeom prst="rect">
                <a:avLst/>
              </a:prstGeom>
              <a:blipFill>
                <a:blip r:embed="rId2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3215C5-905B-497C-DBD6-639698E70DB4}"/>
                  </a:ext>
                </a:extLst>
              </p:cNvPr>
              <p:cNvSpPr txBox="1"/>
              <p:nvPr/>
            </p:nvSpPr>
            <p:spPr>
              <a:xfrm>
                <a:off x="3381343" y="2812086"/>
                <a:ext cx="425886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3215C5-905B-497C-DBD6-639698E70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43" y="2812086"/>
                <a:ext cx="425886" cy="374270"/>
              </a:xfrm>
              <a:prstGeom prst="rect">
                <a:avLst/>
              </a:prstGeom>
              <a:blipFill>
                <a:blip r:embed="rId3"/>
                <a:stretch>
                  <a:fillRect r="-20588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016A62-C897-B2DE-014A-22DDDBDEADD5}"/>
                  </a:ext>
                </a:extLst>
              </p:cNvPr>
              <p:cNvSpPr txBox="1"/>
              <p:nvPr/>
            </p:nvSpPr>
            <p:spPr>
              <a:xfrm>
                <a:off x="4934363" y="3942786"/>
                <a:ext cx="7254935" cy="1459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0≤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≤1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016A62-C897-B2DE-014A-22DDDBDEA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363" y="3942786"/>
                <a:ext cx="7254935" cy="1459887"/>
              </a:xfrm>
              <a:prstGeom prst="rect">
                <a:avLst/>
              </a:prstGeom>
              <a:blipFill>
                <a:blip r:embed="rId4"/>
                <a:stretch>
                  <a:fillRect l="-9773" t="-215517" b="-30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049220B-E648-82A8-66C2-3BE0154622D1}"/>
              </a:ext>
            </a:extLst>
          </p:cNvPr>
          <p:cNvSpPr/>
          <p:nvPr/>
        </p:nvSpPr>
        <p:spPr>
          <a:xfrm>
            <a:off x="838200" y="3258653"/>
            <a:ext cx="2105247" cy="17224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BF937E-11BE-45F6-3E77-AAE99992392A}"/>
                  </a:ext>
                </a:extLst>
              </p:cNvPr>
              <p:cNvSpPr txBox="1"/>
              <p:nvPr/>
            </p:nvSpPr>
            <p:spPr>
              <a:xfrm>
                <a:off x="529855" y="3992300"/>
                <a:ext cx="3745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BF937E-11BE-45F6-3E77-AAE999923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55" y="3992300"/>
                <a:ext cx="37459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CDAE7C-2BFD-1EF0-6B1F-62EBEC24DFA2}"/>
                  </a:ext>
                </a:extLst>
              </p:cNvPr>
              <p:cNvSpPr txBox="1"/>
              <p:nvPr/>
            </p:nvSpPr>
            <p:spPr>
              <a:xfrm>
                <a:off x="1593111" y="2812086"/>
                <a:ext cx="4022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CDAE7C-2BFD-1EF0-6B1F-62EBEC24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111" y="2812086"/>
                <a:ext cx="40222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75117F7-F7EA-74FC-A498-651A28837184}"/>
                  </a:ext>
                </a:extLst>
              </p:cNvPr>
              <p:cNvSpPr txBox="1"/>
              <p:nvPr/>
            </p:nvSpPr>
            <p:spPr>
              <a:xfrm>
                <a:off x="4805195" y="2889321"/>
                <a:ext cx="258160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1,1,1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75117F7-F7EA-74FC-A498-651A28837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195" y="2889321"/>
                <a:ext cx="2581609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53C12D-CB51-7D00-4D80-0CE43AD4224B}"/>
                  </a:ext>
                </a:extLst>
              </p:cNvPr>
              <p:cNvSpPr txBox="1"/>
              <p:nvPr/>
            </p:nvSpPr>
            <p:spPr>
              <a:xfrm>
                <a:off x="8698474" y="1045876"/>
                <a:ext cx="23083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2.371339</m:t>
                      </m:r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0.321334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53C12D-CB51-7D00-4D80-0CE43AD42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8474" y="1045876"/>
                <a:ext cx="2308324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36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6" grpId="0"/>
      <p:bldP spid="17" grpId="0"/>
      <p:bldP spid="19" grpId="0" animBg="1"/>
      <p:bldP spid="20" grpId="0"/>
      <p:bldP spid="21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E72E8-800C-C105-95ED-22A779C29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3609-64FE-CBB5-4A26-0BEF6802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Rectangular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EFABE-4A40-C966-FD8F-00B82F03DFF8}"/>
              </a:ext>
            </a:extLst>
          </p:cNvPr>
          <p:cNvSpPr/>
          <p:nvPr/>
        </p:nvSpPr>
        <p:spPr>
          <a:xfrm>
            <a:off x="3016581" y="4686039"/>
            <a:ext cx="921487" cy="17224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7E432-A78C-08E7-2A5F-C1F353D89FCE}"/>
              </a:ext>
            </a:extLst>
          </p:cNvPr>
          <p:cNvSpPr txBox="1"/>
          <p:nvPr/>
        </p:nvSpPr>
        <p:spPr>
          <a:xfrm>
            <a:off x="1948455" y="19470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6B1DE1-FF44-17A8-4EC2-557528217AD1}"/>
                  </a:ext>
                </a:extLst>
              </p:cNvPr>
              <p:cNvSpPr txBox="1"/>
              <p:nvPr/>
            </p:nvSpPr>
            <p:spPr>
              <a:xfrm>
                <a:off x="3964691" y="5245654"/>
                <a:ext cx="4258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6B1DE1-FF44-17A8-4EC2-557528217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691" y="5245654"/>
                <a:ext cx="425886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1C10B6-BC52-BD8B-C9FA-1F857927E213}"/>
                  </a:ext>
                </a:extLst>
              </p:cNvPr>
              <p:cNvSpPr txBox="1"/>
              <p:nvPr/>
            </p:nvSpPr>
            <p:spPr>
              <a:xfrm>
                <a:off x="3381343" y="4250105"/>
                <a:ext cx="425886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1C10B6-BC52-BD8B-C9FA-1F857927E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43" y="4250105"/>
                <a:ext cx="425886" cy="374270"/>
              </a:xfrm>
              <a:prstGeom prst="rect">
                <a:avLst/>
              </a:prstGeom>
              <a:blipFill>
                <a:blip r:embed="rId3"/>
                <a:stretch>
                  <a:fillRect r="-20588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2732A3-86BD-3C3D-11E5-13732CF82CBE}"/>
                  </a:ext>
                </a:extLst>
              </p:cNvPr>
              <p:cNvSpPr txBox="1"/>
              <p:nvPr/>
            </p:nvSpPr>
            <p:spPr>
              <a:xfrm>
                <a:off x="4848239" y="4619437"/>
                <a:ext cx="7254935" cy="1459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0≤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≤1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2732A3-86BD-3C3D-11E5-13732CF82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239" y="4619437"/>
                <a:ext cx="7254935" cy="1459887"/>
              </a:xfrm>
              <a:prstGeom prst="rect">
                <a:avLst/>
              </a:prstGeom>
              <a:blipFill>
                <a:blip r:embed="rId4"/>
                <a:stretch>
                  <a:fillRect l="-9790" t="-214655" b="-30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1641291-DE40-ECB1-E1C4-3D43AEF494AC}"/>
              </a:ext>
            </a:extLst>
          </p:cNvPr>
          <p:cNvSpPr/>
          <p:nvPr/>
        </p:nvSpPr>
        <p:spPr>
          <a:xfrm>
            <a:off x="838200" y="4696672"/>
            <a:ext cx="2105247" cy="17224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743DFD-3362-9400-F0E5-8C8B3C651AB6}"/>
                  </a:ext>
                </a:extLst>
              </p:cNvPr>
              <p:cNvSpPr txBox="1"/>
              <p:nvPr/>
            </p:nvSpPr>
            <p:spPr>
              <a:xfrm>
                <a:off x="529855" y="5430319"/>
                <a:ext cx="374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743DFD-3362-9400-F0E5-8C8B3C651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55" y="5430319"/>
                <a:ext cx="37459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0D8031-4198-E17E-D1E6-637715B442FE}"/>
                  </a:ext>
                </a:extLst>
              </p:cNvPr>
              <p:cNvSpPr txBox="1"/>
              <p:nvPr/>
            </p:nvSpPr>
            <p:spPr>
              <a:xfrm>
                <a:off x="1593111" y="4250105"/>
                <a:ext cx="4022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0D8031-4198-E17E-D1E6-637715B44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111" y="4250105"/>
                <a:ext cx="40222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03911B-194F-7BE5-D0B3-AF056636EC7C}"/>
                  </a:ext>
                </a:extLst>
              </p:cNvPr>
              <p:cNvSpPr txBox="1"/>
              <p:nvPr/>
            </p:nvSpPr>
            <p:spPr>
              <a:xfrm>
                <a:off x="8698474" y="1045876"/>
                <a:ext cx="23083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2.371339</m:t>
                      </m:r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0.321334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03911B-194F-7BE5-D0B3-AF056636E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8474" y="1045876"/>
                <a:ext cx="2308324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F700F5C-713D-ABE4-5613-1AFAB83CF4D6}"/>
                  </a:ext>
                </a:extLst>
              </p:cNvPr>
              <p:cNvSpPr/>
              <p:nvPr/>
            </p:nvSpPr>
            <p:spPr>
              <a:xfrm>
                <a:off x="5984385" y="2790955"/>
                <a:ext cx="5428177" cy="91440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Takeaway: 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&lt;1,</m:t>
                    </m:r>
                  </m:oMath>
                </a14:m>
                <a:r>
                  <a:rPr lang="en-US" sz="2400" dirty="0"/>
                  <a:t> then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F700F5C-713D-ABE4-5613-1AFAB83CF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385" y="2790955"/>
                <a:ext cx="5428177" cy="9144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A2F7ECB-9ADE-F99B-AC05-ECDF6E4992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5202" y="1450673"/>
            <a:ext cx="3048000" cy="27686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0AB64E-8A4A-832B-A080-D7EEBD42A323}"/>
              </a:ext>
            </a:extLst>
          </p:cNvPr>
          <p:cNvCxnSpPr>
            <a:cxnSpLocks/>
          </p:cNvCxnSpPr>
          <p:nvPr/>
        </p:nvCxnSpPr>
        <p:spPr>
          <a:xfrm>
            <a:off x="1185202" y="4219273"/>
            <a:ext cx="3044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45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4A9A-FA29-517E-686B-902DEDC3E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Lemma on Sparse Matrices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D7BB7F-EED9-148C-7EA9-AF08AA8F5B2C}"/>
              </a:ext>
            </a:extLst>
          </p:cNvPr>
          <p:cNvSpPr/>
          <p:nvPr/>
        </p:nvSpPr>
        <p:spPr>
          <a:xfrm>
            <a:off x="838200" y="1814328"/>
            <a:ext cx="10297482" cy="198015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44FE5-DE8A-6A05-9138-057ED86E27AA}"/>
              </a:ext>
            </a:extLst>
          </p:cNvPr>
          <p:cNvSpPr txBox="1"/>
          <p:nvPr/>
        </p:nvSpPr>
        <p:spPr>
          <a:xfrm>
            <a:off x="838200" y="1784588"/>
            <a:ext cx="6420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Lemma  (Sparse Matrix Lemma):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2AB596-9A78-6B4C-D109-B2D7BD67BBD9}"/>
                  </a:ext>
                </a:extLst>
              </p:cNvPr>
              <p:cNvSpPr txBox="1"/>
              <p:nvPr/>
            </p:nvSpPr>
            <p:spPr>
              <a:xfrm>
                <a:off x="838200" y="2337548"/>
                <a:ext cx="8963413" cy="1426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a Matrix M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2800" dirty="0"/>
                  <a:t> non-zero entries, then there is either a non-zero row or a non-zero column with at most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:r>
                  <a:rPr lang="en-US" sz="2800" dirty="0"/>
                  <a:t>elements.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2AB596-9A78-6B4C-D109-B2D7BD67B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337548"/>
                <a:ext cx="8963413" cy="1426160"/>
              </a:xfrm>
              <a:prstGeom prst="rect">
                <a:avLst/>
              </a:prstGeom>
              <a:blipFill>
                <a:blip r:embed="rId2"/>
                <a:stretch>
                  <a:fillRect l="-1416" t="-2632" b="-1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77C4CB-2F37-067E-1D5E-35319354D677}"/>
                  </a:ext>
                </a:extLst>
              </p:cNvPr>
              <p:cNvSpPr txBox="1"/>
              <p:nvPr/>
            </p:nvSpPr>
            <p:spPr>
              <a:xfrm>
                <a:off x="1129887" y="4512718"/>
                <a:ext cx="8436412" cy="1980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If each row has sparsity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US" sz="2800" dirty="0"/>
                  <a:t>, then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US" sz="2800" dirty="0"/>
                  <a:t>such rows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Every non-zero column of M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US" sz="2800" dirty="0"/>
                  <a:t> - sparse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77C4CB-2F37-067E-1D5E-35319354D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887" y="4512718"/>
                <a:ext cx="8436412" cy="1980157"/>
              </a:xfrm>
              <a:prstGeom prst="rect">
                <a:avLst/>
              </a:prstGeom>
              <a:blipFill>
                <a:blip r:embed="rId3"/>
                <a:stretch>
                  <a:fillRect l="-1201" t="-1911" r="-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4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B8D85-A491-C04A-574D-AEADAF30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Deterministic MMV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4EF318-E427-702F-B027-D8DD0F3FFF34}"/>
              </a:ext>
            </a:extLst>
          </p:cNvPr>
          <p:cNvSpPr/>
          <p:nvPr/>
        </p:nvSpPr>
        <p:spPr>
          <a:xfrm>
            <a:off x="838199" y="1506388"/>
            <a:ext cx="10147073" cy="2427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4AAEF-00BB-4BC6-A815-D69C68ECA88B}"/>
              </a:ext>
            </a:extLst>
          </p:cNvPr>
          <p:cNvSpPr txBox="1"/>
          <p:nvPr/>
        </p:nvSpPr>
        <p:spPr>
          <a:xfrm>
            <a:off x="838200" y="1534772"/>
            <a:ext cx="6769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Theorem 1 [Fast Deterministic All-Zeroes]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E6BEFC-EA5A-1DD8-EE86-4B85CA6556B8}"/>
                  </a:ext>
                </a:extLst>
              </p:cNvPr>
              <p:cNvSpPr txBox="1"/>
              <p:nvPr/>
            </p:nvSpPr>
            <p:spPr>
              <a:xfrm>
                <a:off x="1142999" y="2121704"/>
                <a:ext cx="9574620" cy="1434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Given two matrices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2800" dirty="0"/>
                  <a:t> has 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2800" dirty="0"/>
                  <a:t> non-zero entries then there is a deterministic algorithm verifying if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=0</m:t>
                    </m:r>
                  </m:oMath>
                </a14:m>
                <a:r>
                  <a:rPr lang="en-US" sz="2800" dirty="0"/>
                  <a:t>, that runs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1,   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/2,1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E6BEFC-EA5A-1DD8-EE86-4B85CA655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9" y="2121704"/>
                <a:ext cx="9574620" cy="1434624"/>
              </a:xfrm>
              <a:prstGeom prst="rect">
                <a:avLst/>
              </a:prstGeom>
              <a:blipFill>
                <a:blip r:embed="rId2"/>
                <a:stretch>
                  <a:fillRect l="-1192" t="-2655" b="-1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65CF980-2EB0-1FB1-4B91-344CAFC54839}"/>
              </a:ext>
            </a:extLst>
          </p:cNvPr>
          <p:cNvSpPr txBox="1"/>
          <p:nvPr/>
        </p:nvSpPr>
        <p:spPr>
          <a:xfrm>
            <a:off x="838198" y="4450672"/>
            <a:ext cx="10147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By sparse matrix lemma we are promised existence of sparse row/col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FF7CFA-E6F2-A410-D3EB-BD6065535F99}"/>
                  </a:ext>
                </a:extLst>
              </p:cNvPr>
              <p:cNvSpPr txBox="1"/>
              <p:nvPr/>
            </p:nvSpPr>
            <p:spPr>
              <a:xfrm>
                <a:off x="838198" y="5454802"/>
                <a:ext cx="8755282" cy="543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Question: Can we detect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US" sz="2800" dirty="0"/>
                  <a:t>-sparse row/col efficiently?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FF7CFA-E6F2-A410-D3EB-BD6065535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8" y="5454802"/>
                <a:ext cx="8755282" cy="543803"/>
              </a:xfrm>
              <a:prstGeom prst="rect">
                <a:avLst/>
              </a:prstGeom>
              <a:blipFill>
                <a:blip r:embed="rId3"/>
                <a:stretch>
                  <a:fillRect l="-1302" t="-6818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6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ACD5-EF7A-8D6E-3E10-19CD431A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Review of Linear Codes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77D5DF-97AC-C550-D89D-B2AB85B37918}"/>
              </a:ext>
            </a:extLst>
          </p:cNvPr>
          <p:cNvSpPr txBox="1"/>
          <p:nvPr/>
        </p:nvSpPr>
        <p:spPr>
          <a:xfrm>
            <a:off x="838200" y="2167593"/>
            <a:ext cx="6808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Goal: </a:t>
            </a:r>
            <a:r>
              <a:rPr lang="en-US" sz="2800" dirty="0"/>
              <a:t>Encode message of length k using n bits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11B372-0DD6-E987-9EEF-356A8476B517}"/>
              </a:ext>
            </a:extLst>
          </p:cNvPr>
          <p:cNvSpPr txBox="1"/>
          <p:nvPr/>
        </p:nvSpPr>
        <p:spPr>
          <a:xfrm>
            <a:off x="841135" y="3296722"/>
            <a:ext cx="3541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Generator Matrix: G  </a:t>
            </a:r>
            <a:r>
              <a:rPr lang="en-US" sz="2800" dirty="0"/>
              <a:t>=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BB2AB2-70AC-F9B3-F260-EAF55F493816}"/>
              </a:ext>
            </a:extLst>
          </p:cNvPr>
          <p:cNvSpPr txBox="1"/>
          <p:nvPr/>
        </p:nvSpPr>
        <p:spPr>
          <a:xfrm>
            <a:off x="838200" y="5347521"/>
            <a:ext cx="3682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Parity Check Matrix: H </a:t>
            </a:r>
            <a:r>
              <a:rPr lang="en-US" sz="2800" dirty="0"/>
              <a:t>=</a:t>
            </a:r>
          </a:p>
        </p:txBody>
      </p:sp>
      <p:sp>
        <p:nvSpPr>
          <p:cNvPr id="26" name="Double Bracket 25">
            <a:extLst>
              <a:ext uri="{FF2B5EF4-FFF2-40B4-BE49-F238E27FC236}">
                <a16:creationId xmlns:a16="http://schemas.microsoft.com/office/drawing/2014/main" id="{00E449F8-2CA7-C994-12C2-EC82729DC0C2}"/>
              </a:ext>
            </a:extLst>
          </p:cNvPr>
          <p:cNvSpPr/>
          <p:nvPr/>
        </p:nvSpPr>
        <p:spPr>
          <a:xfrm>
            <a:off x="4572000" y="3101132"/>
            <a:ext cx="1524000" cy="914400"/>
          </a:xfrm>
          <a:prstGeom prst="bracketPair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DFF848-549A-A142-E594-53BF6F4F1DDB}"/>
                  </a:ext>
                </a:extLst>
              </p:cNvPr>
              <p:cNvSpPr txBox="1"/>
              <p:nvPr/>
            </p:nvSpPr>
            <p:spPr>
              <a:xfrm>
                <a:off x="4757592" y="3296722"/>
                <a:ext cx="11528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DFF848-549A-A142-E594-53BF6F4F1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592" y="3296722"/>
                <a:ext cx="1152816" cy="523220"/>
              </a:xfrm>
              <a:prstGeom prst="rect">
                <a:avLst/>
              </a:prstGeom>
              <a:blipFill>
                <a:blip r:embed="rId2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3AA151-1DD5-F672-E39A-7030F7225830}"/>
                  </a:ext>
                </a:extLst>
              </p:cNvPr>
              <p:cNvSpPr txBox="1"/>
              <p:nvPr/>
            </p:nvSpPr>
            <p:spPr>
              <a:xfrm>
                <a:off x="838200" y="4403058"/>
                <a:ext cx="6082242" cy="531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0070C0"/>
                    </a:solidFill>
                  </a:rPr>
                  <a:t>Codewords: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{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0, 1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3AA151-1DD5-F672-E39A-7030F7225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03058"/>
                <a:ext cx="6082242" cy="531428"/>
              </a:xfrm>
              <a:prstGeom prst="rect">
                <a:avLst/>
              </a:prstGeom>
              <a:blipFill>
                <a:blip r:embed="rId3"/>
                <a:stretch>
                  <a:fillRect l="-2088" t="-9302" r="-626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Double Bracket 32">
            <a:extLst>
              <a:ext uri="{FF2B5EF4-FFF2-40B4-BE49-F238E27FC236}">
                <a16:creationId xmlns:a16="http://schemas.microsoft.com/office/drawing/2014/main" id="{6480A7CD-3830-52D6-37C2-49C033A54ED6}"/>
              </a:ext>
            </a:extLst>
          </p:cNvPr>
          <p:cNvSpPr/>
          <p:nvPr/>
        </p:nvSpPr>
        <p:spPr>
          <a:xfrm>
            <a:off x="4572000" y="5074987"/>
            <a:ext cx="1524000" cy="914400"/>
          </a:xfrm>
          <a:prstGeom prst="bracketPair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0EA717-D028-6FED-43AD-679F80FC8024}"/>
                  </a:ext>
                </a:extLst>
              </p:cNvPr>
              <p:cNvSpPr txBox="1"/>
              <p:nvPr/>
            </p:nvSpPr>
            <p:spPr>
              <a:xfrm>
                <a:off x="4841108" y="5032869"/>
                <a:ext cx="98578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0EA717-D028-6FED-43AD-679F80FC8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108" y="5032869"/>
                <a:ext cx="985783" cy="954107"/>
              </a:xfrm>
              <a:prstGeom prst="rect">
                <a:avLst/>
              </a:prstGeom>
              <a:blipFill>
                <a:blip r:embed="rId4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10B4DD3-644C-4389-4BA5-9C4F694C7D5E}"/>
                  </a:ext>
                </a:extLst>
              </p:cNvPr>
              <p:cNvSpPr txBox="1"/>
              <p:nvPr/>
            </p:nvSpPr>
            <p:spPr>
              <a:xfrm>
                <a:off x="7158038" y="3101132"/>
                <a:ext cx="3608617" cy="1135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Distance of Codeword: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∈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𝒞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𝑑𝑖𝑠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10B4DD3-644C-4389-4BA5-9C4F694C7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038" y="3101132"/>
                <a:ext cx="3608617" cy="1135247"/>
              </a:xfrm>
              <a:prstGeom prst="rect">
                <a:avLst/>
              </a:prstGeom>
              <a:blipFill>
                <a:blip r:embed="rId5"/>
                <a:stretch>
                  <a:fillRect l="-3509" t="-5556" r="-70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16607CD0-C13A-17EC-BF51-11201C761FDB}"/>
              </a:ext>
            </a:extLst>
          </p:cNvPr>
          <p:cNvSpPr txBox="1"/>
          <p:nvPr/>
        </p:nvSpPr>
        <p:spPr>
          <a:xfrm>
            <a:off x="7158038" y="4771259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Code is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MDS</a:t>
            </a:r>
            <a:r>
              <a:rPr lang="en-US" sz="2800" dirty="0"/>
              <a:t> if </a:t>
            </a:r>
            <a:r>
              <a:rPr lang="en-US" sz="2800" dirty="0">
                <a:solidFill>
                  <a:srgbClr val="7030A0"/>
                </a:solidFill>
              </a:rPr>
              <a:t>d = n – k + 1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24C526-D385-6C72-1FE7-BAEFCE5623AC}"/>
                  </a:ext>
                </a:extLst>
              </p:cNvPr>
              <p:cNvSpPr txBox="1"/>
              <p:nvPr/>
            </p:nvSpPr>
            <p:spPr>
              <a:xfrm>
                <a:off x="3768040" y="6231265"/>
                <a:ext cx="30421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 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24C526-D385-6C72-1FE7-BAEFCE562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040" y="6231265"/>
                <a:ext cx="3042178" cy="523220"/>
              </a:xfrm>
              <a:prstGeom prst="rect">
                <a:avLst/>
              </a:prstGeom>
              <a:blipFill>
                <a:blip r:embed="rId6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783274-B6BD-BA3F-72B4-F71C5364AC64}"/>
                  </a:ext>
                </a:extLst>
              </p:cNvPr>
              <p:cNvSpPr txBox="1"/>
              <p:nvPr/>
            </p:nvSpPr>
            <p:spPr>
              <a:xfrm>
                <a:off x="7158037" y="5986976"/>
                <a:ext cx="50339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Dimension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× (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783274-B6BD-BA3F-72B4-F71C5364A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037" y="5986976"/>
                <a:ext cx="5033963" cy="523220"/>
              </a:xfrm>
              <a:prstGeom prst="rect">
                <a:avLst/>
              </a:prstGeom>
              <a:blipFill>
                <a:blip r:embed="rId7"/>
                <a:stretch>
                  <a:fillRect l="-2513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624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6" grpId="0" animBg="1"/>
      <p:bldP spid="27" grpId="0"/>
      <p:bldP spid="28" grpId="0"/>
      <p:bldP spid="33" grpId="0" animBg="1"/>
      <p:bldP spid="34" grpId="0"/>
      <p:bldP spid="38" grpId="0"/>
      <p:bldP spid="39" grpId="0"/>
      <p:bldP spid="4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C1CE-0C66-94D7-47A9-7F324CD6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Codes a Visual Experience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5222B3CB-537C-F758-4800-0566E671BCE7}"/>
              </a:ext>
            </a:extLst>
          </p:cNvPr>
          <p:cNvSpPr/>
          <p:nvPr/>
        </p:nvSpPr>
        <p:spPr>
          <a:xfrm>
            <a:off x="1455171" y="2799320"/>
            <a:ext cx="2256504" cy="1922872"/>
          </a:xfrm>
          <a:prstGeom prst="cub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A382A53B-01E5-E896-6159-38F8F73ADE05}"/>
              </a:ext>
            </a:extLst>
          </p:cNvPr>
          <p:cNvSpPr/>
          <p:nvPr/>
        </p:nvSpPr>
        <p:spPr>
          <a:xfrm>
            <a:off x="7172631" y="1875504"/>
            <a:ext cx="3883744" cy="2879058"/>
          </a:xfrm>
          <a:prstGeom prst="cub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67DEF9C-ECE9-C0E3-6BE5-B6AA9E4BA50F}"/>
              </a:ext>
            </a:extLst>
          </p:cNvPr>
          <p:cNvSpPr/>
          <p:nvPr/>
        </p:nvSpPr>
        <p:spPr>
          <a:xfrm>
            <a:off x="4471218" y="3243465"/>
            <a:ext cx="2020529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40779C-4B48-E48D-F965-E68E4C842760}"/>
              </a:ext>
            </a:extLst>
          </p:cNvPr>
          <p:cNvSpPr txBox="1"/>
          <p:nvPr/>
        </p:nvSpPr>
        <p:spPr>
          <a:xfrm>
            <a:off x="5147187" y="2787445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42BF38-54A9-65C6-8DA4-E669ECBDFBEF}"/>
              </a:ext>
            </a:extLst>
          </p:cNvPr>
          <p:cNvSpPr/>
          <p:nvPr/>
        </p:nvSpPr>
        <p:spPr>
          <a:xfrm>
            <a:off x="2505993" y="3872238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7DF720-D416-A4F0-5C02-E080A25CBAEA}"/>
              </a:ext>
            </a:extLst>
          </p:cNvPr>
          <p:cNvSpPr/>
          <p:nvPr/>
        </p:nvSpPr>
        <p:spPr>
          <a:xfrm>
            <a:off x="2086277" y="3348852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A0ED23-D920-1959-9576-B4159432E5E4}"/>
              </a:ext>
            </a:extLst>
          </p:cNvPr>
          <p:cNvSpPr/>
          <p:nvPr/>
        </p:nvSpPr>
        <p:spPr>
          <a:xfrm>
            <a:off x="2085664" y="3856176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F28C1E-2109-33DD-A555-F4A6955510EF}"/>
              </a:ext>
            </a:extLst>
          </p:cNvPr>
          <p:cNvSpPr/>
          <p:nvPr/>
        </p:nvSpPr>
        <p:spPr>
          <a:xfrm>
            <a:off x="2505993" y="3355812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F5A49E-4056-F3A1-FA3B-3278703A6123}"/>
              </a:ext>
            </a:extLst>
          </p:cNvPr>
          <p:cNvSpPr/>
          <p:nvPr/>
        </p:nvSpPr>
        <p:spPr>
          <a:xfrm>
            <a:off x="2085664" y="4380937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40E9B0-5A36-4DED-CD28-BFEA9C276F1B}"/>
              </a:ext>
            </a:extLst>
          </p:cNvPr>
          <p:cNvSpPr/>
          <p:nvPr/>
        </p:nvSpPr>
        <p:spPr>
          <a:xfrm>
            <a:off x="2926322" y="3872238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C7AD0C-E212-B8ED-9654-4ABA2BE36615}"/>
              </a:ext>
            </a:extLst>
          </p:cNvPr>
          <p:cNvSpPr/>
          <p:nvPr/>
        </p:nvSpPr>
        <p:spPr>
          <a:xfrm>
            <a:off x="2945988" y="4370499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6E8114E-3317-B199-775B-150E67135F57}"/>
              </a:ext>
            </a:extLst>
          </p:cNvPr>
          <p:cNvSpPr/>
          <p:nvPr/>
        </p:nvSpPr>
        <p:spPr>
          <a:xfrm>
            <a:off x="1584220" y="4408517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742F1B-5812-DEA0-EECD-644D969C6F1B}"/>
              </a:ext>
            </a:extLst>
          </p:cNvPr>
          <p:cNvSpPr/>
          <p:nvPr/>
        </p:nvSpPr>
        <p:spPr>
          <a:xfrm>
            <a:off x="1561480" y="3874946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48C04F9-4CA9-C86D-EDC7-7B53A60F36D7}"/>
              </a:ext>
            </a:extLst>
          </p:cNvPr>
          <p:cNvSpPr/>
          <p:nvPr/>
        </p:nvSpPr>
        <p:spPr>
          <a:xfrm>
            <a:off x="2909115" y="3390410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58F7D9-B539-7135-1DEA-B69CC71C1633}"/>
              </a:ext>
            </a:extLst>
          </p:cNvPr>
          <p:cNvSpPr/>
          <p:nvPr/>
        </p:nvSpPr>
        <p:spPr>
          <a:xfrm>
            <a:off x="2515826" y="4384374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3839E3F-ABAF-7E12-28A1-8F9BD2DC77FA}"/>
              </a:ext>
            </a:extLst>
          </p:cNvPr>
          <p:cNvSpPr/>
          <p:nvPr/>
        </p:nvSpPr>
        <p:spPr>
          <a:xfrm>
            <a:off x="1530759" y="3337133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E28C948-C5B8-B2BC-71C6-55ADBA7FE237}"/>
              </a:ext>
            </a:extLst>
          </p:cNvPr>
          <p:cNvSpPr/>
          <p:nvPr/>
        </p:nvSpPr>
        <p:spPr>
          <a:xfrm>
            <a:off x="7387712" y="2770116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5FA8D7A-3B5B-9056-D143-79840C033170}"/>
              </a:ext>
            </a:extLst>
          </p:cNvPr>
          <p:cNvSpPr/>
          <p:nvPr/>
        </p:nvSpPr>
        <p:spPr>
          <a:xfrm>
            <a:off x="7386482" y="3521523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03283B-9547-7B67-351B-2024B46704CE}"/>
              </a:ext>
            </a:extLst>
          </p:cNvPr>
          <p:cNvSpPr/>
          <p:nvPr/>
        </p:nvSpPr>
        <p:spPr>
          <a:xfrm>
            <a:off x="8319319" y="2770116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F96A189-BE4C-1CA6-F56C-41E9106D17AA}"/>
              </a:ext>
            </a:extLst>
          </p:cNvPr>
          <p:cNvSpPr/>
          <p:nvPr/>
        </p:nvSpPr>
        <p:spPr>
          <a:xfrm>
            <a:off x="8319319" y="3521523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9EB3D03-95B4-7A07-4B39-216D63DE462F}"/>
              </a:ext>
            </a:extLst>
          </p:cNvPr>
          <p:cNvSpPr/>
          <p:nvPr/>
        </p:nvSpPr>
        <p:spPr>
          <a:xfrm>
            <a:off x="9207849" y="2784571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3FC95E0-F735-3862-FCB6-E2A9CAEC53AE}"/>
              </a:ext>
            </a:extLst>
          </p:cNvPr>
          <p:cNvSpPr/>
          <p:nvPr/>
        </p:nvSpPr>
        <p:spPr>
          <a:xfrm>
            <a:off x="9209751" y="3560958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97C711E-1B51-E394-3CBA-24563C372B17}"/>
              </a:ext>
            </a:extLst>
          </p:cNvPr>
          <p:cNvSpPr/>
          <p:nvPr/>
        </p:nvSpPr>
        <p:spPr>
          <a:xfrm>
            <a:off x="9971017" y="2770116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A92C20D-A963-0179-7F55-8CB428E81A2D}"/>
              </a:ext>
            </a:extLst>
          </p:cNvPr>
          <p:cNvSpPr/>
          <p:nvPr/>
        </p:nvSpPr>
        <p:spPr>
          <a:xfrm>
            <a:off x="10015996" y="3515697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C99930-5EFB-1187-4D73-FDF4552A1198}"/>
              </a:ext>
            </a:extLst>
          </p:cNvPr>
          <p:cNvSpPr/>
          <p:nvPr/>
        </p:nvSpPr>
        <p:spPr>
          <a:xfrm>
            <a:off x="7386481" y="4361233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FA7726F-2349-3734-A0A9-5EDA1DCE00F6}"/>
              </a:ext>
            </a:extLst>
          </p:cNvPr>
          <p:cNvSpPr/>
          <p:nvPr/>
        </p:nvSpPr>
        <p:spPr>
          <a:xfrm>
            <a:off x="8331327" y="4361233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E097C37-853A-9BE1-6775-AED3AFB113D2}"/>
              </a:ext>
            </a:extLst>
          </p:cNvPr>
          <p:cNvSpPr/>
          <p:nvPr/>
        </p:nvSpPr>
        <p:spPr>
          <a:xfrm>
            <a:off x="9247234" y="4331226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F6CF15D-A462-75CB-D12B-B11510F70058}"/>
              </a:ext>
            </a:extLst>
          </p:cNvPr>
          <p:cNvSpPr/>
          <p:nvPr/>
        </p:nvSpPr>
        <p:spPr>
          <a:xfrm>
            <a:off x="10037779" y="4325588"/>
            <a:ext cx="250723" cy="2622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62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>
            <a:extLst>
              <a:ext uri="{FF2B5EF4-FFF2-40B4-BE49-F238E27FC236}">
                <a16:creationId xmlns:a16="http://schemas.microsoft.com/office/drawing/2014/main" id="{3450E68C-3A2D-4BEF-8A10-786815C0E7DD}"/>
              </a:ext>
            </a:extLst>
          </p:cNvPr>
          <p:cNvSpPr/>
          <p:nvPr/>
        </p:nvSpPr>
        <p:spPr>
          <a:xfrm>
            <a:off x="1591595" y="228600"/>
            <a:ext cx="8185355" cy="6400800"/>
          </a:xfrm>
          <a:prstGeom prst="cub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800E493-B1ED-3486-DF30-715C116DADB1}"/>
                  </a:ext>
                </a:extLst>
              </p:cNvPr>
              <p:cNvSpPr/>
              <p:nvPr/>
            </p:nvSpPr>
            <p:spPr>
              <a:xfrm>
                <a:off x="1962765" y="2020527"/>
                <a:ext cx="1902542" cy="1843549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b="0" dirty="0"/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800E493-B1ED-3486-DF30-715C116DA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765" y="2020527"/>
                <a:ext cx="1902542" cy="1843549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9AEFAB3-2794-72A9-3FF4-293342C22ED9}"/>
                  </a:ext>
                </a:extLst>
              </p:cNvPr>
              <p:cNvSpPr/>
              <p:nvPr/>
            </p:nvSpPr>
            <p:spPr>
              <a:xfrm>
                <a:off x="3809569" y="2654710"/>
                <a:ext cx="1902542" cy="1843549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9AEFAB3-2794-72A9-3FF4-293342C22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569" y="2654710"/>
                <a:ext cx="1902542" cy="1843549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0F50B13-1571-E5DC-D218-9A7C1736FE35}"/>
                  </a:ext>
                </a:extLst>
              </p:cNvPr>
              <p:cNvSpPr/>
              <p:nvPr/>
            </p:nvSpPr>
            <p:spPr>
              <a:xfrm>
                <a:off x="2302779" y="3888601"/>
                <a:ext cx="1902542" cy="178469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0F50B13-1571-E5DC-D218-9A7C1736F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779" y="3888601"/>
                <a:ext cx="1902542" cy="178469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72FBA65-85BE-21F2-B5AB-34C506E4BF9A}"/>
                  </a:ext>
                </a:extLst>
              </p:cNvPr>
              <p:cNvSpPr/>
              <p:nvPr/>
            </p:nvSpPr>
            <p:spPr>
              <a:xfrm>
                <a:off x="4205321" y="4522784"/>
                <a:ext cx="1902542" cy="1843549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72FBA65-85BE-21F2-B5AB-34C506E4B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321" y="4522784"/>
                <a:ext cx="1902542" cy="184354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B6A3A7C-9DC1-157D-085B-28EB009F2CF2}"/>
                  </a:ext>
                </a:extLst>
              </p:cNvPr>
              <p:cNvSpPr/>
              <p:nvPr/>
            </p:nvSpPr>
            <p:spPr>
              <a:xfrm>
                <a:off x="6052125" y="3888601"/>
                <a:ext cx="1902542" cy="1843549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B6A3A7C-9DC1-157D-085B-28EB009F2C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125" y="3888601"/>
                <a:ext cx="1902542" cy="1843549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E58B523-996B-2F7A-B955-3ADE06104052}"/>
                  </a:ext>
                </a:extLst>
              </p:cNvPr>
              <p:cNvSpPr/>
              <p:nvPr/>
            </p:nvSpPr>
            <p:spPr>
              <a:xfrm>
                <a:off x="5656373" y="2020527"/>
                <a:ext cx="1902542" cy="1843549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E58B523-996B-2F7A-B955-3ADE06104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373" y="2020527"/>
                <a:ext cx="1902542" cy="1843549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76BF24-216A-7A1C-3008-19D2CF76F124}"/>
              </a:ext>
            </a:extLst>
          </p:cNvPr>
          <p:cNvCxnSpPr>
            <a:cxnSpLocks/>
          </p:cNvCxnSpPr>
          <p:nvPr/>
        </p:nvCxnSpPr>
        <p:spPr>
          <a:xfrm flipV="1">
            <a:off x="4930847" y="2713569"/>
            <a:ext cx="1476760" cy="715431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4258123-2CF5-EBA8-67BA-CAF61124D54D}"/>
              </a:ext>
            </a:extLst>
          </p:cNvPr>
          <p:cNvSpPr txBox="1"/>
          <p:nvPr/>
        </p:nvSpPr>
        <p:spPr>
          <a:xfrm>
            <a:off x="5316359" y="2278493"/>
            <a:ext cx="735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</a:rPr>
              <a:t>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C2605D-7A98-5723-1094-29EC1E0E4CB2}"/>
              </a:ext>
            </a:extLst>
          </p:cNvPr>
          <p:cNvCxnSpPr>
            <a:cxnSpLocks/>
          </p:cNvCxnSpPr>
          <p:nvPr/>
        </p:nvCxnSpPr>
        <p:spPr>
          <a:xfrm>
            <a:off x="6434846" y="2713569"/>
            <a:ext cx="784055" cy="9119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E4A6A68-5745-D68C-70AF-C5B9B612A3AA}"/>
              </a:ext>
            </a:extLst>
          </p:cNvPr>
          <p:cNvSpPr txBox="1"/>
          <p:nvPr/>
        </p:nvSpPr>
        <p:spPr>
          <a:xfrm>
            <a:off x="6774859" y="2748118"/>
            <a:ext cx="83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</a:rPr>
              <a:t>d/2</a:t>
            </a:r>
          </a:p>
        </p:txBody>
      </p:sp>
    </p:spTree>
    <p:extLst>
      <p:ext uri="{BB962C8B-B14F-4D97-AF65-F5344CB8AC3E}">
        <p14:creationId xmlns:p14="http://schemas.microsoft.com/office/powerpoint/2010/main" val="2835062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7252-9523-9999-62A0-AD2E878F9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(MM)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76C9C-C93C-7FC6-CCE5-3B0F36DDCA4F}"/>
              </a:ext>
            </a:extLst>
          </p:cNvPr>
          <p:cNvSpPr/>
          <p:nvPr/>
        </p:nvSpPr>
        <p:spPr>
          <a:xfrm>
            <a:off x="838200" y="2092037"/>
            <a:ext cx="2258291" cy="20435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1A872F-196D-6EB2-6E83-8EB626AB792C}"/>
              </a:ext>
            </a:extLst>
          </p:cNvPr>
          <p:cNvSpPr/>
          <p:nvPr/>
        </p:nvSpPr>
        <p:spPr>
          <a:xfrm>
            <a:off x="4814455" y="2092037"/>
            <a:ext cx="2258291" cy="20435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B</a:t>
            </a:r>
            <a:endParaRPr lang="en-US" sz="5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32CBA6-E997-1E1F-2EF9-D2A5EEDC50DC}"/>
              </a:ext>
            </a:extLst>
          </p:cNvPr>
          <p:cNvSpPr/>
          <p:nvPr/>
        </p:nvSpPr>
        <p:spPr>
          <a:xfrm>
            <a:off x="9275618" y="1974273"/>
            <a:ext cx="2258291" cy="20435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BABC1C8E-3AC5-39C5-E8FB-FBBE57D716AC}"/>
              </a:ext>
            </a:extLst>
          </p:cNvPr>
          <p:cNvSpPr/>
          <p:nvPr/>
        </p:nvSpPr>
        <p:spPr>
          <a:xfrm>
            <a:off x="3498273" y="2656609"/>
            <a:ext cx="914400" cy="914400"/>
          </a:xfrm>
          <a:prstGeom prst="mathMultipl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>
            <a:extLst>
              <a:ext uri="{FF2B5EF4-FFF2-40B4-BE49-F238E27FC236}">
                <a16:creationId xmlns:a16="http://schemas.microsoft.com/office/drawing/2014/main" id="{49680FC7-BF80-E322-6CEA-8592DA69CE1A}"/>
              </a:ext>
            </a:extLst>
          </p:cNvPr>
          <p:cNvSpPr/>
          <p:nvPr/>
        </p:nvSpPr>
        <p:spPr>
          <a:xfrm>
            <a:off x="7716982" y="2656609"/>
            <a:ext cx="914400" cy="9144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DA48F4-1DA4-E7D0-47E4-C6B2C4691144}"/>
                  </a:ext>
                </a:extLst>
              </p:cNvPr>
              <p:cNvSpPr txBox="1"/>
              <p:nvPr/>
            </p:nvSpPr>
            <p:spPr>
              <a:xfrm>
                <a:off x="1448695" y="4301403"/>
                <a:ext cx="8082188" cy="210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DA48F4-1DA4-E7D0-47E4-C6B2C4691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695" y="4301403"/>
                <a:ext cx="8082188" cy="2108719"/>
              </a:xfrm>
              <a:prstGeom prst="rect">
                <a:avLst/>
              </a:prstGeom>
              <a:blipFill>
                <a:blip r:embed="rId2"/>
                <a:stretch>
                  <a:fillRect t="-114371" b="-172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3BD468-43BB-D929-32D4-8017EBAFE927}"/>
                  </a:ext>
                </a:extLst>
              </p:cNvPr>
              <p:cNvSpPr txBox="1"/>
              <p:nvPr/>
            </p:nvSpPr>
            <p:spPr>
              <a:xfrm>
                <a:off x="9530883" y="5094152"/>
                <a:ext cx="22295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Trivial 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8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80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3BD468-43BB-D929-32D4-8017EBAFE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883" y="5094152"/>
                <a:ext cx="2229521" cy="523220"/>
              </a:xfrm>
              <a:prstGeom prst="rect">
                <a:avLst/>
              </a:prstGeom>
              <a:blipFill>
                <a:blip r:embed="rId3"/>
                <a:stretch>
                  <a:fillRect l="-5682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44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6F70-DBA7-0B9C-FF42-01B20F8C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18" y="126273"/>
            <a:ext cx="10515600" cy="1325563"/>
          </a:xfrm>
        </p:spPr>
        <p:txBody>
          <a:bodyPr/>
          <a:lstStyle/>
          <a:p>
            <a:r>
              <a:rPr lang="en-US" dirty="0"/>
              <a:t>Detecting Sparse Row via MDS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073B8E-A00C-311C-68EA-260465C2D4F8}"/>
                  </a:ext>
                </a:extLst>
              </p:cNvPr>
              <p:cNvSpPr txBox="1"/>
              <p:nvPr/>
            </p:nvSpPr>
            <p:spPr>
              <a:xfrm>
                <a:off x="340518" y="4156682"/>
                <a:ext cx="11851481" cy="543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Any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 sparse column cannot be a codeword, since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𝑑𝑖𝑠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𝑐𝑜𝑙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+1 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073B8E-A00C-311C-68EA-260465C2D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18" y="4156682"/>
                <a:ext cx="11851481" cy="543803"/>
              </a:xfrm>
              <a:prstGeom prst="rect">
                <a:avLst/>
              </a:prstGeom>
              <a:blipFill>
                <a:blip r:embed="rId2"/>
                <a:stretch>
                  <a:fillRect l="-1070" t="-6818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0AA713C-9E3F-EE2C-88A6-9F02B61803E7}"/>
              </a:ext>
            </a:extLst>
          </p:cNvPr>
          <p:cNvSpPr txBox="1"/>
          <p:nvPr/>
        </p:nvSpPr>
        <p:spPr>
          <a:xfrm>
            <a:off x="340518" y="5258215"/>
            <a:ext cx="9920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 if column from sparse lemma is non-zero than </a:t>
            </a:r>
            <a:r>
              <a:rPr lang="en-US" sz="2800" dirty="0">
                <a:solidFill>
                  <a:schemeClr val="accent2"/>
                </a:solidFill>
              </a:rPr>
              <a:t>H(AB)</a:t>
            </a:r>
            <a:r>
              <a:rPr lang="en-US" sz="2800" dirty="0"/>
              <a:t> is non-zero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73EC5A1-5B59-597A-49FD-CCC61D8DFE8E}"/>
                  </a:ext>
                </a:extLst>
              </p:cNvPr>
              <p:cNvSpPr/>
              <p:nvPr/>
            </p:nvSpPr>
            <p:spPr>
              <a:xfrm>
                <a:off x="340518" y="1657718"/>
                <a:ext cx="10225088" cy="2087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Let 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H</a:t>
                </a:r>
                <a:r>
                  <a:rPr lang="en-US" sz="2800" dirty="0"/>
                  <a:t> be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parity check matrix </a:t>
                </a:r>
                <a:r>
                  <a:rPr lang="en-US" sz="2800" dirty="0"/>
                  <a:t>of MDS code with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800" b="0" dirty="0">
                  <a:solidFill>
                    <a:schemeClr val="accent2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= 0 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output </a:t>
                </a:r>
                <a:r>
                  <a:rPr lang="en-US" sz="2800" dirty="0">
                    <a:solidFill>
                      <a:srgbClr val="FF0000"/>
                    </a:solidFill>
                  </a:rPr>
                  <a:t>True</a:t>
                </a:r>
              </a:p>
              <a:p>
                <a:r>
                  <a:rPr lang="en-US" sz="2800" dirty="0"/>
                  <a:t>      Else Output </a:t>
                </a:r>
                <a:r>
                  <a:rPr lang="en-US" sz="2800" dirty="0">
                    <a:solidFill>
                      <a:srgbClr val="FF0000"/>
                    </a:solidFill>
                  </a:rPr>
                  <a:t>False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73EC5A1-5B59-597A-49FD-CCC61D8DF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18" y="1657718"/>
                <a:ext cx="10225088" cy="2087200"/>
              </a:xfrm>
              <a:prstGeom prst="rect">
                <a:avLst/>
              </a:prstGeom>
              <a:blipFill>
                <a:blip r:embed="rId3"/>
                <a:stretch>
                  <a:fillRect l="-1239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924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6F70-DBA7-0B9C-FF42-01B20F8C5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73EC5A1-5B59-597A-49FD-CCC61D8DFE8E}"/>
                  </a:ext>
                </a:extLst>
              </p:cNvPr>
              <p:cNvSpPr/>
              <p:nvPr/>
            </p:nvSpPr>
            <p:spPr>
              <a:xfrm>
                <a:off x="847725" y="1706046"/>
                <a:ext cx="10225088" cy="2087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Let 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H</a:t>
                </a:r>
                <a:r>
                  <a:rPr lang="en-US" sz="2800" dirty="0"/>
                  <a:t> be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parity check matrix</a:t>
                </a:r>
                <a:r>
                  <a:rPr lang="en-US" sz="2800" dirty="0"/>
                  <a:t> of MDS code with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800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= 0 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output </a:t>
                </a:r>
                <a:r>
                  <a:rPr lang="en-US" sz="2800" dirty="0">
                    <a:solidFill>
                      <a:srgbClr val="FF0000"/>
                    </a:solidFill>
                  </a:rPr>
                  <a:t>True</a:t>
                </a:r>
              </a:p>
              <a:p>
                <a:r>
                  <a:rPr lang="en-US" sz="2800" dirty="0"/>
                  <a:t>      Else Output </a:t>
                </a:r>
                <a:r>
                  <a:rPr lang="en-US" sz="2800" dirty="0">
                    <a:solidFill>
                      <a:srgbClr val="FF0000"/>
                    </a:solidFill>
                  </a:rPr>
                  <a:t>False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73EC5A1-5B59-597A-49FD-CCC61D8DF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1706046"/>
                <a:ext cx="10225088" cy="2087200"/>
              </a:xfrm>
              <a:prstGeom prst="rect">
                <a:avLst/>
              </a:prstGeom>
              <a:blipFill>
                <a:blip r:embed="rId2"/>
                <a:stretch>
                  <a:fillRect l="-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DBA5FF-1054-7059-0DC1-BDEF186F0486}"/>
                  </a:ext>
                </a:extLst>
              </p:cNvPr>
              <p:cNvSpPr txBox="1"/>
              <p:nvPr/>
            </p:nvSpPr>
            <p:spPr>
              <a:xfrm>
                <a:off x="847725" y="4357688"/>
                <a:ext cx="38565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Can generate 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H in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DBA5FF-1054-7059-0DC1-BDEF186F0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357688"/>
                <a:ext cx="3856505" cy="523220"/>
              </a:xfrm>
              <a:prstGeom prst="rect">
                <a:avLst/>
              </a:prstGeom>
              <a:blipFill>
                <a:blip r:embed="rId3"/>
                <a:stretch>
                  <a:fillRect l="-3279" t="-14286" r="-131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E078AA-5EFF-ABF2-D9A3-C45F5AA8BBB4}"/>
                  </a:ext>
                </a:extLst>
              </p:cNvPr>
              <p:cNvSpPr txBox="1"/>
              <p:nvPr/>
            </p:nvSpPr>
            <p:spPr>
              <a:xfrm>
                <a:off x="838200" y="5119254"/>
                <a:ext cx="9810186" cy="1738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One possible 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H </a:t>
                </a:r>
                <a:r>
                  <a:rPr lang="en-US" sz="2800" dirty="0"/>
                  <a:t>is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6"/>
                    </a:solidFill>
                  </a:rPr>
                  <a:t>Vandermonde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 Matrix </a:t>
                </a:r>
                <a:r>
                  <a:rPr lang="en-US" sz="2800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eqAr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eqArr>
                                <m:eqArr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 1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         </m:t>
                              </m:r>
                              <m:sSubSup>
                                <m:sSub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E078AA-5EFF-ABF2-D9A3-C45F5AA8B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119254"/>
                <a:ext cx="9810186" cy="1738746"/>
              </a:xfrm>
              <a:prstGeom prst="rect">
                <a:avLst/>
              </a:prstGeom>
              <a:blipFill>
                <a:blip r:embed="rId4"/>
                <a:stretch>
                  <a:fillRect l="-1294" t="-2190" b="-7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20AF03-CB75-ECC9-F438-83FD62296C37}"/>
                  </a:ext>
                </a:extLst>
              </p:cNvPr>
              <p:cNvSpPr txBox="1"/>
              <p:nvPr/>
            </p:nvSpPr>
            <p:spPr>
              <a:xfrm>
                <a:off x="6245642" y="4335105"/>
                <a:ext cx="4402744" cy="543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Dimension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20AF03-CB75-ECC9-F438-83FD62296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5642" y="4335105"/>
                <a:ext cx="4402744" cy="543803"/>
              </a:xfrm>
              <a:prstGeom prst="rect">
                <a:avLst/>
              </a:prstGeom>
              <a:blipFill>
                <a:blip r:embed="rId5"/>
                <a:stretch>
                  <a:fillRect l="-3170" t="-6977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190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6F70-DBA7-0B9C-FF42-01B20F8C5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73EC5A1-5B59-597A-49FD-CCC61D8DFE8E}"/>
                  </a:ext>
                </a:extLst>
              </p:cNvPr>
              <p:cNvSpPr/>
              <p:nvPr/>
            </p:nvSpPr>
            <p:spPr>
              <a:xfrm>
                <a:off x="847725" y="1706046"/>
                <a:ext cx="10225088" cy="2087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Let 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H</a:t>
                </a:r>
                <a:r>
                  <a:rPr lang="en-US" sz="2800" dirty="0"/>
                  <a:t> be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parity check matrix</a:t>
                </a:r>
                <a:r>
                  <a:rPr lang="en-US" sz="2800" dirty="0"/>
                  <a:t> of MDS code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with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800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= 0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output </a:t>
                </a:r>
                <a:r>
                  <a:rPr lang="en-US" sz="2800" dirty="0">
                    <a:solidFill>
                      <a:srgbClr val="FF0000"/>
                    </a:solidFill>
                  </a:rPr>
                  <a:t>True</a:t>
                </a:r>
              </a:p>
              <a:p>
                <a:r>
                  <a:rPr lang="en-US" sz="2800" dirty="0"/>
                  <a:t>      Else Output </a:t>
                </a:r>
                <a:r>
                  <a:rPr lang="en-US" sz="2800" dirty="0">
                    <a:solidFill>
                      <a:srgbClr val="FF0000"/>
                    </a:solidFill>
                  </a:rPr>
                  <a:t>False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73EC5A1-5B59-597A-49FD-CCC61D8DF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1706046"/>
                <a:ext cx="10225088" cy="2087200"/>
              </a:xfrm>
              <a:prstGeom prst="rect">
                <a:avLst/>
              </a:prstGeom>
              <a:blipFill>
                <a:blip r:embed="rId3"/>
                <a:stretch>
                  <a:fillRect l="-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DBA5FF-1054-7059-0DC1-BDEF186F0486}"/>
                  </a:ext>
                </a:extLst>
              </p:cNvPr>
              <p:cNvSpPr txBox="1"/>
              <p:nvPr/>
            </p:nvSpPr>
            <p:spPr>
              <a:xfrm>
                <a:off x="847725" y="4619093"/>
                <a:ext cx="4586320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Fast Rectangular MM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/2, 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800" dirty="0"/>
                  <a:t> when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&lt;2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DBA5FF-1054-7059-0DC1-BDEF186F0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619093"/>
                <a:ext cx="4586320" cy="1384995"/>
              </a:xfrm>
              <a:prstGeom prst="rect">
                <a:avLst/>
              </a:prstGeom>
              <a:blipFill>
                <a:blip r:embed="rId4"/>
                <a:stretch>
                  <a:fillRect l="-2762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E82983-37A1-F923-CA04-2116EA7DF5EE}"/>
                  </a:ext>
                </a:extLst>
              </p:cNvPr>
              <p:cNvSpPr txBox="1"/>
              <p:nvPr/>
            </p:nvSpPr>
            <p:spPr>
              <a:xfrm>
                <a:off x="6972301" y="5005255"/>
                <a:ext cx="28941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E82983-37A1-F923-CA04-2116EA7DF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1" y="5005255"/>
                <a:ext cx="2894190" cy="523220"/>
              </a:xfrm>
              <a:prstGeom prst="rect">
                <a:avLst/>
              </a:prstGeom>
              <a:blipFill>
                <a:blip r:embed="rId5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810BE6-AA3F-B72D-705C-B8E4B1913FD1}"/>
                  </a:ext>
                </a:extLst>
              </p:cNvPr>
              <p:cNvSpPr txBox="1"/>
              <p:nvPr/>
            </p:nvSpPr>
            <p:spPr>
              <a:xfrm>
                <a:off x="6972301" y="5528475"/>
                <a:ext cx="4443139" cy="543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dirty="0"/>
                  <a:t>Running Time: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(1,</m:t>
                        </m:r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/2,1)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810BE6-AA3F-B72D-705C-B8E4B1913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1" y="5528475"/>
                <a:ext cx="4443139" cy="543803"/>
              </a:xfrm>
              <a:prstGeom prst="rect">
                <a:avLst/>
              </a:prstGeom>
              <a:blipFill>
                <a:blip r:embed="rId6"/>
                <a:stretch>
                  <a:fillRect l="-2849" t="-6818" r="-570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78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EABB-9837-FFC5-3A4B-B1FA94CA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MMV is also hay in the hay stack</a:t>
            </a:r>
          </a:p>
        </p:txBody>
      </p:sp>
      <p:pic>
        <p:nvPicPr>
          <p:cNvPr id="4" name="Picture 4" descr="Online Dating like Looking for that Needle in a Haystack | SHI Symbol  International's Weblog">
            <a:extLst>
              <a:ext uri="{FF2B5EF4-FFF2-40B4-BE49-F238E27FC236}">
                <a16:creationId xmlns:a16="http://schemas.microsoft.com/office/drawing/2014/main" id="{CB434D6D-7890-9A7F-3D0A-DFF53C180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15" y="1390686"/>
            <a:ext cx="2603604" cy="266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hy Mathematicians Can't Find the Hay in a Haystack | Quanta Magazine">
            <a:extLst>
              <a:ext uri="{FF2B5EF4-FFF2-40B4-BE49-F238E27FC236}">
                <a16:creationId xmlns:a16="http://schemas.microsoft.com/office/drawing/2014/main" id="{019AF96A-8CB8-7590-3EE7-4E1BBABD4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21" y="1601619"/>
            <a:ext cx="3214024" cy="208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B6D343-D414-0CDC-C85F-966B98A76100}"/>
                  </a:ext>
                </a:extLst>
              </p:cNvPr>
              <p:cNvSpPr txBox="1"/>
              <p:nvPr/>
            </p:nvSpPr>
            <p:spPr>
              <a:xfrm>
                <a:off x="604500" y="4069074"/>
                <a:ext cx="116251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Kunneman[18] first showed that if </a:t>
                </a:r>
                <a:r>
                  <a:rPr lang="en-US" sz="2800" dirty="0">
                    <a:solidFill>
                      <a:srgbClr val="C00000"/>
                    </a:solidFill>
                  </a:rPr>
                  <a:t>AB-C </a:t>
                </a:r>
                <a:r>
                  <a:rPr lang="en-US" sz="2800" dirty="0"/>
                  <a:t>is</a:t>
                </a:r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1.36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-sparse </a:t>
                </a:r>
                <a:r>
                  <a:rPr lang="en-US" sz="2800" dirty="0"/>
                  <a:t>you can beat naïve MM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B6D343-D414-0CDC-C85F-966B98A76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00" y="4069074"/>
                <a:ext cx="11625170" cy="523220"/>
              </a:xfrm>
              <a:prstGeom prst="rect">
                <a:avLst/>
              </a:prstGeom>
              <a:blipFill>
                <a:blip r:embed="rId4"/>
                <a:stretch>
                  <a:fillRect l="-1092" t="-11905" r="-218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35B9EC-B46F-5FE8-3881-27DAF0AC2CFD}"/>
                  </a:ext>
                </a:extLst>
              </p:cNvPr>
              <p:cNvSpPr txBox="1"/>
              <p:nvPr/>
            </p:nvSpPr>
            <p:spPr>
              <a:xfrm>
                <a:off x="604500" y="4809444"/>
                <a:ext cx="97259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We now show that this is true even </a:t>
                </a:r>
                <a:r>
                  <a:rPr lang="en-US" sz="2800" dirty="0">
                    <a:solidFill>
                      <a:srgbClr val="C00000"/>
                    </a:solidFill>
                  </a:rPr>
                  <a:t>when AB-C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1.999999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-sparse</a:t>
                </a:r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35B9EC-B46F-5FE8-3881-27DAF0AC2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00" y="4809444"/>
                <a:ext cx="9725996" cy="523220"/>
              </a:xfrm>
              <a:prstGeom prst="rect">
                <a:avLst/>
              </a:prstGeom>
              <a:blipFill>
                <a:blip r:embed="rId5"/>
                <a:stretch>
                  <a:fillRect l="-1304" t="-11628" r="-391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CF65F8-0BA5-1FFD-48E2-D56032BE25C0}"/>
                  </a:ext>
                </a:extLst>
              </p:cNvPr>
              <p:cNvSpPr txBox="1"/>
              <p:nvPr/>
            </p:nvSpPr>
            <p:spPr>
              <a:xfrm>
                <a:off x="604500" y="5549814"/>
                <a:ext cx="64719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Hardest case when </a:t>
                </a:r>
                <a:r>
                  <a:rPr lang="en-US" sz="2800" dirty="0">
                    <a:solidFill>
                      <a:srgbClr val="C00000"/>
                    </a:solidFill>
                  </a:rPr>
                  <a:t>AB-C has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non-zeros</a:t>
                </a:r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CF65F8-0BA5-1FFD-48E2-D56032BE2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00" y="5549814"/>
                <a:ext cx="6471900" cy="523220"/>
              </a:xfrm>
              <a:prstGeom prst="rect">
                <a:avLst/>
              </a:prstGeom>
              <a:blipFill>
                <a:blip r:embed="rId6"/>
                <a:stretch>
                  <a:fillRect l="-1957" t="-9302" r="-978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85D3D36-3EE1-8839-FF0D-20605A44309F}"/>
              </a:ext>
            </a:extLst>
          </p:cNvPr>
          <p:cNvSpPr txBox="1"/>
          <p:nvPr/>
        </p:nvSpPr>
        <p:spPr>
          <a:xfrm>
            <a:off x="2623417" y="6106775"/>
            <a:ext cx="8684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But this case has </a:t>
            </a:r>
            <a:r>
              <a:rPr lang="en-US" sz="2800" dirty="0">
                <a:solidFill>
                  <a:srgbClr val="C00000"/>
                </a:solidFill>
              </a:rPr>
              <a:t>O(n) black-box randomized </a:t>
            </a:r>
            <a:r>
              <a:rPr lang="en-US" sz="2800" dirty="0"/>
              <a:t>algorithm!!!!!</a:t>
            </a:r>
          </a:p>
        </p:txBody>
      </p:sp>
    </p:spTree>
    <p:extLst>
      <p:ext uri="{BB962C8B-B14F-4D97-AF65-F5344CB8AC3E}">
        <p14:creationId xmlns:p14="http://schemas.microsoft.com/office/powerpoint/2010/main" val="115809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A4685B-8DA3-1925-F152-5C0687F3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794" y="185738"/>
            <a:ext cx="5612182" cy="667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8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12D88098-3077-D9D4-EF11-4736B7E6E630}"/>
                  </a:ext>
                </a:extLst>
              </p:cNvPr>
              <p:cNvSpPr/>
              <p:nvPr/>
            </p:nvSpPr>
            <p:spPr>
              <a:xfrm>
                <a:off x="838200" y="1658112"/>
                <a:ext cx="10223500" cy="332028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rgbClr val="002060"/>
                    </a:solidFill>
                  </a:rPr>
                  <a:t>Open Question:</a:t>
                </a:r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Input: Given A, B and the following promise:</a:t>
                </a:r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Case 1: AB = 0</a:t>
                </a:r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Case 2: AB has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non-zero entries</a:t>
                </a:r>
              </a:p>
              <a:p>
                <a:endParaRPr lang="en-US" sz="2800" dirty="0">
                  <a:solidFill>
                    <a:srgbClr val="C00000"/>
                  </a:solidFill>
                </a:endParaRPr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Output: Distinguish Case 1 from Case 2 </a:t>
                </a: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12D88098-3077-D9D4-EF11-4736B7E6E6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58112"/>
                <a:ext cx="10223500" cy="332028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398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51C9AE-37AA-BA62-DCB1-F6FA8B02DCD1}"/>
              </a:ext>
            </a:extLst>
          </p:cNvPr>
          <p:cNvSpPr/>
          <p:nvPr/>
        </p:nvSpPr>
        <p:spPr>
          <a:xfrm>
            <a:off x="768019" y="1048559"/>
            <a:ext cx="10107168" cy="19019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Question: </a:t>
            </a:r>
            <a:r>
              <a:rPr lang="en-US" sz="4000" dirty="0">
                <a:solidFill>
                  <a:srgbClr val="C00000"/>
                </a:solidFill>
              </a:rPr>
              <a:t>Can we use these ideas to solve MM in the sparse case</a:t>
            </a:r>
            <a:r>
              <a:rPr lang="en-US" sz="4000" b="0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1026" name="Picture 2" descr="Efficiency Or Productivity – Is It necessary To Squeeze Blood From a Stone?  | SKYPETIME">
            <a:extLst>
              <a:ext uri="{FF2B5EF4-FFF2-40B4-BE49-F238E27FC236}">
                <a16:creationId xmlns:a16="http://schemas.microsoft.com/office/drawing/2014/main" id="{4AD1A8A4-D260-9FAA-CE83-CE1E45AD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6" y="3228427"/>
            <a:ext cx="6055057" cy="318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056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BBDC-76A7-3706-389E-35EE929A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Deterministic Output-Sparse MM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8A1E00-D4B5-63E5-9126-4F50CE2EDA4B}"/>
              </a:ext>
            </a:extLst>
          </p:cNvPr>
          <p:cNvSpPr/>
          <p:nvPr/>
        </p:nvSpPr>
        <p:spPr>
          <a:xfrm>
            <a:off x="838200" y="2215170"/>
            <a:ext cx="10147073" cy="2427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4847C-584C-587B-3690-C462C142622A}"/>
              </a:ext>
            </a:extLst>
          </p:cNvPr>
          <p:cNvSpPr txBox="1"/>
          <p:nvPr/>
        </p:nvSpPr>
        <p:spPr>
          <a:xfrm>
            <a:off x="838200" y="2243554"/>
            <a:ext cx="9574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Theorem 3 [Fast Deterministic Output-Sparse MM]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2041AD-5C92-F153-96EF-AA2A33ACF26C}"/>
                  </a:ext>
                </a:extLst>
              </p:cNvPr>
              <p:cNvSpPr txBox="1"/>
              <p:nvPr/>
            </p:nvSpPr>
            <p:spPr>
              <a:xfrm>
                <a:off x="938284" y="2987490"/>
                <a:ext cx="9574620" cy="1434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Given two matrices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2800" dirty="0"/>
                  <a:t> has 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2800" dirty="0"/>
                  <a:t> non-zero entries then there is a </a:t>
                </a:r>
                <a:r>
                  <a:rPr lang="en-US" sz="2800" dirty="0">
                    <a:solidFill>
                      <a:srgbClr val="C00000"/>
                    </a:solidFill>
                  </a:rPr>
                  <a:t>deterministic</a:t>
                </a:r>
                <a:r>
                  <a:rPr lang="en-US" sz="2800" dirty="0"/>
                  <a:t> algorithm that computes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2800" dirty="0"/>
                  <a:t>, and runs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1,   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/2,1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2041AD-5C92-F153-96EF-AA2A33ACF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84" y="2987490"/>
                <a:ext cx="9574620" cy="1434624"/>
              </a:xfrm>
              <a:prstGeom prst="rect">
                <a:avLst/>
              </a:prstGeom>
              <a:blipFill>
                <a:blip r:embed="rId2"/>
                <a:stretch>
                  <a:fillRect l="-1323" t="-2655" b="-1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66225F-0736-F263-CFC0-50681C50C5EC}"/>
                  </a:ext>
                </a:extLst>
              </p:cNvPr>
              <p:cNvSpPr txBox="1"/>
              <p:nvPr/>
            </p:nvSpPr>
            <p:spPr>
              <a:xfrm>
                <a:off x="838200" y="5321300"/>
                <a:ext cx="7998152" cy="974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Fast </a:t>
                </a:r>
                <a:r>
                  <a:rPr lang="en-US" sz="2800" dirty="0">
                    <a:solidFill>
                      <a:srgbClr val="C00000"/>
                    </a:solidFill>
                  </a:rPr>
                  <a:t>randomized</a:t>
                </a:r>
                <a:r>
                  <a:rPr lang="en-US" sz="2800" dirty="0"/>
                  <a:t> algorithm for </a:t>
                </a:r>
                <a:r>
                  <a:rPr lang="en-US" sz="2800" dirty="0" err="1">
                    <a:solidFill>
                      <a:srgbClr val="C00000"/>
                    </a:solidFill>
                  </a:rPr>
                  <a:t>osMM</a:t>
                </a:r>
                <a:r>
                  <a:rPr lang="en-US" sz="2800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(1, 1, </m:t>
                        </m:r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r>
                  <a:rPr lang="en-US" sz="2800" dirty="0"/>
                  <a:t> [Abboud, Bringmann, Fischer, Kunnemann SODA 24]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66225F-0736-F263-CFC0-50681C50C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21300"/>
                <a:ext cx="7998152" cy="974690"/>
              </a:xfrm>
              <a:prstGeom prst="rect">
                <a:avLst/>
              </a:prstGeom>
              <a:blipFill>
                <a:blip r:embed="rId3"/>
                <a:stretch>
                  <a:fillRect l="-1587" t="-5195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1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DC75-1115-493B-4E0F-21BBCFA0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13" y="243076"/>
            <a:ext cx="10515600" cy="1325563"/>
          </a:xfrm>
        </p:spPr>
        <p:txBody>
          <a:bodyPr/>
          <a:lstStyle/>
          <a:p>
            <a:r>
              <a:rPr lang="en-US" dirty="0"/>
              <a:t>Inspiration from Compressed 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09D3A5-1E5B-A15B-D398-8FD488AC4692}"/>
                  </a:ext>
                </a:extLst>
              </p:cNvPr>
              <p:cNvSpPr txBox="1"/>
              <p:nvPr/>
            </p:nvSpPr>
            <p:spPr>
              <a:xfrm>
                <a:off x="790045" y="1764975"/>
                <a:ext cx="38173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/>
                    </a:solidFill>
                  </a:rPr>
                  <a:t>Input:</a:t>
                </a:r>
                <a:r>
                  <a:rPr lang="en-US" sz="2800" dirty="0"/>
                  <a:t> Parameters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09D3A5-1E5B-A15B-D398-8FD488AC4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45" y="1764975"/>
                <a:ext cx="3817327" cy="523220"/>
              </a:xfrm>
              <a:prstGeom prst="rect">
                <a:avLst/>
              </a:prstGeom>
              <a:blipFill>
                <a:blip r:embed="rId2"/>
                <a:stretch>
                  <a:fillRect l="-3322" t="-14634" b="-3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F746C68-8D0C-6918-B182-9FF9C22D1D1A}"/>
              </a:ext>
            </a:extLst>
          </p:cNvPr>
          <p:cNvSpPr/>
          <p:nvPr/>
        </p:nvSpPr>
        <p:spPr>
          <a:xfrm>
            <a:off x="3295223" y="4959596"/>
            <a:ext cx="1856096" cy="9962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1406B4-151F-4DA9-AE5C-DD245758E5F8}"/>
              </a:ext>
            </a:extLst>
          </p:cNvPr>
          <p:cNvSpPr txBox="1"/>
          <p:nvPr/>
        </p:nvSpPr>
        <p:spPr>
          <a:xfrm>
            <a:off x="2981325" y="5287143"/>
            <a:ext cx="36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F8850-643D-4652-B3B9-24DE1ABAFF0A}"/>
              </a:ext>
            </a:extLst>
          </p:cNvPr>
          <p:cNvSpPr txBox="1"/>
          <p:nvPr/>
        </p:nvSpPr>
        <p:spPr>
          <a:xfrm>
            <a:off x="4070024" y="4635590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76E575-94D0-4EAB-1499-4E2D6082118C}"/>
              </a:ext>
            </a:extLst>
          </p:cNvPr>
          <p:cNvSpPr/>
          <p:nvPr/>
        </p:nvSpPr>
        <p:spPr>
          <a:xfrm rot="5400000">
            <a:off x="4732181" y="5316104"/>
            <a:ext cx="1787859" cy="203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1C96DD-AF48-7ECD-4400-0AF127FD13E3}"/>
              </a:ext>
            </a:extLst>
          </p:cNvPr>
          <p:cNvSpPr txBox="1"/>
          <p:nvPr/>
        </p:nvSpPr>
        <p:spPr>
          <a:xfrm>
            <a:off x="5465217" y="5232975"/>
            <a:ext cx="24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AC161-A7E8-FE7E-BB7F-85530A36AEB1}"/>
              </a:ext>
            </a:extLst>
          </p:cNvPr>
          <p:cNvSpPr/>
          <p:nvPr/>
        </p:nvSpPr>
        <p:spPr>
          <a:xfrm>
            <a:off x="7892630" y="4959596"/>
            <a:ext cx="203074" cy="9962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1CC490-9E83-EB38-4B0B-0870CB580F82}"/>
              </a:ext>
            </a:extLst>
          </p:cNvPr>
          <p:cNvSpPr txBox="1"/>
          <p:nvPr/>
        </p:nvSpPr>
        <p:spPr>
          <a:xfrm flipH="1">
            <a:off x="8140701" y="5369030"/>
            <a:ext cx="20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705E82-F9D8-8A5E-E0F9-A047BE5E83CB}"/>
              </a:ext>
            </a:extLst>
          </p:cNvPr>
          <p:cNvSpPr txBox="1"/>
          <p:nvPr/>
        </p:nvSpPr>
        <p:spPr>
          <a:xfrm>
            <a:off x="5833707" y="5259847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6047F19A-F917-9B0F-30C7-E725A060AEE7}"/>
              </a:ext>
            </a:extLst>
          </p:cNvPr>
          <p:cNvSpPr/>
          <p:nvPr/>
        </p:nvSpPr>
        <p:spPr>
          <a:xfrm flipV="1">
            <a:off x="6481611" y="5350379"/>
            <a:ext cx="978408" cy="2788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A5B28D-0020-16E9-8656-F6DAE16B3F71}"/>
              </a:ext>
            </a:extLst>
          </p:cNvPr>
          <p:cNvSpPr txBox="1"/>
          <p:nvPr/>
        </p:nvSpPr>
        <p:spPr>
          <a:xfrm>
            <a:off x="5465217" y="4210940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C63B0-AA86-53E1-B5DD-EF5D51B1B17E}"/>
              </a:ext>
            </a:extLst>
          </p:cNvPr>
          <p:cNvSpPr txBox="1"/>
          <p:nvPr/>
        </p:nvSpPr>
        <p:spPr>
          <a:xfrm>
            <a:off x="7839015" y="4652943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B92DEA-623E-A07A-EBEC-8D7E35836C0E}"/>
                  </a:ext>
                </a:extLst>
              </p:cNvPr>
              <p:cNvSpPr txBox="1"/>
              <p:nvPr/>
            </p:nvSpPr>
            <p:spPr>
              <a:xfrm>
                <a:off x="790045" y="2556277"/>
                <a:ext cx="88423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/>
                    </a:solidFill>
                  </a:rPr>
                  <a:t>Find:</a:t>
                </a:r>
                <a:r>
                  <a:rPr lang="en-US" sz="2800" dirty="0"/>
                  <a:t> Compression matrix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800" dirty="0"/>
                  <a:t> (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), Recovery algorithm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B92DEA-623E-A07A-EBEC-8D7E35836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45" y="2556277"/>
                <a:ext cx="8842357" cy="523220"/>
              </a:xfrm>
              <a:prstGeom prst="rect">
                <a:avLst/>
              </a:prstGeom>
              <a:blipFill>
                <a:blip r:embed="rId3"/>
                <a:stretch>
                  <a:fillRect l="-1435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CC43DF-7C45-7280-5B1D-A65652DBF410}"/>
                  </a:ext>
                </a:extLst>
              </p:cNvPr>
              <p:cNvSpPr txBox="1"/>
              <p:nvPr/>
            </p:nvSpPr>
            <p:spPr>
              <a:xfrm>
                <a:off x="790045" y="3317406"/>
                <a:ext cx="79064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/>
                    </a:solidFill>
                  </a:rPr>
                  <a:t>Guarantee:</a:t>
                </a:r>
                <a:r>
                  <a:rPr lang="en-US" sz="2800" dirty="0"/>
                  <a:t> Given any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-sparse vector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28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CC43DF-7C45-7280-5B1D-A65652DBF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45" y="3317406"/>
                <a:ext cx="7906460" cy="523220"/>
              </a:xfrm>
              <a:prstGeom prst="rect">
                <a:avLst/>
              </a:prstGeom>
              <a:blipFill>
                <a:blip r:embed="rId4"/>
                <a:stretch>
                  <a:fillRect l="-1605" t="-1428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946108C-8421-F43E-6D5C-DBB9127DB95F}"/>
                  </a:ext>
                </a:extLst>
              </p:cNvPr>
              <p:cNvSpPr txBox="1"/>
              <p:nvPr/>
            </p:nvSpPr>
            <p:spPr>
              <a:xfrm>
                <a:off x="4752315" y="1759141"/>
                <a:ext cx="15956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≤ </m:t>
                      </m:r>
                      <m:r>
                        <a:rPr lang="en-US" sz="28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946108C-8421-F43E-6D5C-DBB9127DB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315" y="1759141"/>
                <a:ext cx="1595668" cy="523220"/>
              </a:xfrm>
              <a:prstGeom prst="rect">
                <a:avLst/>
              </a:prstGeom>
              <a:blipFill>
                <a:blip r:embed="rId5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955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4" grpId="0"/>
      <p:bldP spid="15" grpId="0" animBg="1"/>
      <p:bldP spid="16" grpId="0"/>
      <p:bldP spid="17" grpId="0" animBg="1"/>
      <p:bldP spid="18" grpId="0"/>
      <p:bldP spid="19" grpId="0"/>
      <p:bldP spid="21" grpId="0" animBg="1"/>
      <p:bldP spid="23" grpId="0"/>
      <p:bldP spid="24" grpId="0"/>
      <p:bldP spid="26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9B76-2916-62DD-9A11-70196D69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02" y="255921"/>
            <a:ext cx="10515600" cy="1325563"/>
          </a:xfrm>
        </p:spPr>
        <p:txBody>
          <a:bodyPr/>
          <a:lstStyle/>
          <a:p>
            <a:r>
              <a:rPr lang="en-US" dirty="0"/>
              <a:t>Special Case: Every column of AB is sparse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AFCC26-F331-3BAD-1F90-66789EAD7EC7}"/>
                  </a:ext>
                </a:extLst>
              </p:cNvPr>
              <p:cNvSpPr/>
              <p:nvPr/>
            </p:nvSpPr>
            <p:spPr>
              <a:xfrm>
                <a:off x="633302" y="1685705"/>
                <a:ext cx="10720498" cy="2087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Construct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800" dirty="0"/>
                  <a:t>  for compressed sensing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/>
                    </a:solidFill>
                  </a:rPr>
                  <a:t>Compute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/>
                    </a:solidFill>
                  </a:rPr>
                  <a:t>Output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sz="280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2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AFCC26-F331-3BAD-1F90-66789EAD7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02" y="1685705"/>
                <a:ext cx="10720498" cy="2087200"/>
              </a:xfrm>
              <a:prstGeom prst="rect">
                <a:avLst/>
              </a:prstGeom>
              <a:blipFill>
                <a:blip r:embed="rId2"/>
                <a:stretch>
                  <a:fillRect l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34913A-2794-391B-A3C5-6D941887B14C}"/>
                  </a:ext>
                </a:extLst>
              </p:cNvPr>
              <p:cNvSpPr txBox="1"/>
              <p:nvPr/>
            </p:nvSpPr>
            <p:spPr>
              <a:xfrm>
                <a:off x="719164" y="4018350"/>
                <a:ext cx="54888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</a:t>
                </a:r>
                <a:r>
                  <a:rPr lang="en-US" sz="2800" dirty="0"/>
                  <a:t>: Running time to construct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34913A-2794-391B-A3C5-6D941887B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64" y="4018350"/>
                <a:ext cx="5488810" cy="523220"/>
              </a:xfrm>
              <a:prstGeom prst="rect">
                <a:avLst/>
              </a:prstGeom>
              <a:blipFill>
                <a:blip r:embed="rId3"/>
                <a:stretch>
                  <a:fillRect l="-462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DE0263-016B-5E26-3F60-655624EB427D}"/>
                  </a:ext>
                </a:extLst>
              </p:cNvPr>
              <p:cNvSpPr txBox="1"/>
              <p:nvPr/>
            </p:nvSpPr>
            <p:spPr>
              <a:xfrm>
                <a:off x="719164" y="4665467"/>
                <a:ext cx="69931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: </a:t>
                </a:r>
                <a:r>
                  <a:rPr lang="en-US" sz="2800" dirty="0"/>
                  <a:t>Running time of Recovery algorithm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DE0263-016B-5E26-3F60-655624EB4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64" y="4665467"/>
                <a:ext cx="6993196" cy="523220"/>
              </a:xfrm>
              <a:prstGeom prst="rect">
                <a:avLst/>
              </a:prstGeom>
              <a:blipFill>
                <a:blip r:embed="rId4"/>
                <a:stretch>
                  <a:fillRect l="-362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09879E-72E3-C8CA-2B51-C82C5650B159}"/>
                  </a:ext>
                </a:extLst>
              </p:cNvPr>
              <p:cNvSpPr txBox="1"/>
              <p:nvPr/>
            </p:nvSpPr>
            <p:spPr>
              <a:xfrm>
                <a:off x="679961" y="5306911"/>
                <a:ext cx="4620367" cy="53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sz="2800" i="1" dirty="0" err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err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i="1" dirty="0" err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800" dirty="0"/>
                  <a:t>, 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09879E-72E3-C8CA-2B51-C82C5650B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61" y="5306911"/>
                <a:ext cx="4620367" cy="530915"/>
              </a:xfrm>
              <a:prstGeom prst="rect">
                <a:avLst/>
              </a:prstGeom>
              <a:blipFill>
                <a:blip r:embed="rId5"/>
                <a:stretch>
                  <a:fillRect l="-2740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550636-FC0C-85E4-7780-CE354C0F89EE}"/>
                  </a:ext>
                </a:extLst>
              </p:cNvPr>
              <p:cNvSpPr txBox="1"/>
              <p:nvPr/>
            </p:nvSpPr>
            <p:spPr>
              <a:xfrm>
                <a:off x="2775492" y="6081249"/>
                <a:ext cx="5039585" cy="541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8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8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m:rPr>
                              <m:lit/>
                            </m:rPr>
                            <a:rPr lang="en-US" sz="28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8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 1, 1)</m:t>
                          </m:r>
                        </m:sup>
                      </m:sSup>
                      <m:r>
                        <a:rPr lang="en-US" sz="28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8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8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550636-FC0C-85E4-7780-CE354C0F8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492" y="6081249"/>
                <a:ext cx="5039585" cy="541110"/>
              </a:xfrm>
              <a:prstGeom prst="rect">
                <a:avLst/>
              </a:prstGeom>
              <a:blipFill>
                <a:blip r:embed="rId6"/>
                <a:stretch>
                  <a:fillRect r="-251"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26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9D35-7523-1327-5C2B-8533D688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008F2C-6CCB-361D-9C37-41DDE0DF2D6C}"/>
                  </a:ext>
                </a:extLst>
              </p:cNvPr>
              <p:cNvSpPr txBox="1"/>
              <p:nvPr/>
            </p:nvSpPr>
            <p:spPr>
              <a:xfrm>
                <a:off x="6115050" y="1690688"/>
                <a:ext cx="551638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 Matrix Multiplication Exponent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m:t>2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2.371339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008F2C-6CCB-361D-9C37-41DDE0DF2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1690688"/>
                <a:ext cx="5516382" cy="954107"/>
              </a:xfrm>
              <a:prstGeom prst="rect">
                <a:avLst/>
              </a:prstGeom>
              <a:blipFill>
                <a:blip r:embed="rId2"/>
                <a:stretch>
                  <a:fillRect t="-5195" r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7195B14-B43E-369E-BD97-E6006B66E0D6}"/>
              </a:ext>
            </a:extLst>
          </p:cNvPr>
          <p:cNvSpPr txBox="1"/>
          <p:nvPr/>
        </p:nvSpPr>
        <p:spPr>
          <a:xfrm>
            <a:off x="985838" y="2957513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Year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86E599-0183-FFEF-7878-8B5156C23740}"/>
                  </a:ext>
                </a:extLst>
              </p:cNvPr>
              <p:cNvSpPr txBox="1"/>
              <p:nvPr/>
            </p:nvSpPr>
            <p:spPr>
              <a:xfrm>
                <a:off x="2085975" y="2954785"/>
                <a:ext cx="2057399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86E599-0183-FFEF-7878-8B5156C23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975" y="2954785"/>
                <a:ext cx="205739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893D02B-3D99-6C2D-3FE5-6FF4CA4CC689}"/>
              </a:ext>
            </a:extLst>
          </p:cNvPr>
          <p:cNvSpPr txBox="1"/>
          <p:nvPr/>
        </p:nvSpPr>
        <p:spPr>
          <a:xfrm>
            <a:off x="4143374" y="2949328"/>
            <a:ext cx="5516382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Authors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E4E25-32DA-8C39-DA54-299257A7E057}"/>
              </a:ext>
            </a:extLst>
          </p:cNvPr>
          <p:cNvSpPr txBox="1"/>
          <p:nvPr/>
        </p:nvSpPr>
        <p:spPr>
          <a:xfrm>
            <a:off x="985838" y="3480733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1857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047243-E554-3012-4D8F-F3D006638CBE}"/>
                  </a:ext>
                </a:extLst>
              </p:cNvPr>
              <p:cNvSpPr txBox="1"/>
              <p:nvPr/>
            </p:nvSpPr>
            <p:spPr>
              <a:xfrm>
                <a:off x="2071688" y="3480733"/>
                <a:ext cx="2057398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047243-E554-3012-4D8F-F3D006638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688" y="3480733"/>
                <a:ext cx="205739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877F230-8C22-368C-C9FE-45D92D764640}"/>
              </a:ext>
            </a:extLst>
          </p:cNvPr>
          <p:cNvSpPr txBox="1"/>
          <p:nvPr/>
        </p:nvSpPr>
        <p:spPr>
          <a:xfrm>
            <a:off x="4143374" y="3480733"/>
            <a:ext cx="5516382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Cayley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30C742-9B6C-9FD8-AB8B-8B6BC1B46788}"/>
              </a:ext>
            </a:extLst>
          </p:cNvPr>
          <p:cNvSpPr txBox="1"/>
          <p:nvPr/>
        </p:nvSpPr>
        <p:spPr>
          <a:xfrm>
            <a:off x="985838" y="4009410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1969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B5B866-3C5E-12B1-DEF4-8B3B8AB8BD9D}"/>
                  </a:ext>
                </a:extLst>
              </p:cNvPr>
              <p:cNvSpPr txBox="1"/>
              <p:nvPr/>
            </p:nvSpPr>
            <p:spPr>
              <a:xfrm>
                <a:off x="2071688" y="4009410"/>
                <a:ext cx="2071686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2.8074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B5B866-3C5E-12B1-DEF4-8B3B8AB8B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688" y="4009410"/>
                <a:ext cx="207168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2135CCD-7161-883E-9308-3DD90F58B28E}"/>
              </a:ext>
            </a:extLst>
          </p:cNvPr>
          <p:cNvSpPr txBox="1"/>
          <p:nvPr/>
        </p:nvSpPr>
        <p:spPr>
          <a:xfrm>
            <a:off x="4143374" y="4012138"/>
            <a:ext cx="5516382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Strassen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EE3C5E-35A3-E625-229F-05D98B8BB9D6}"/>
              </a:ext>
            </a:extLst>
          </p:cNvPr>
          <p:cNvSpPr txBox="1"/>
          <p:nvPr/>
        </p:nvSpPr>
        <p:spPr>
          <a:xfrm>
            <a:off x="985838" y="4527173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1981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69467B-DCE9-8F99-9F63-889E687B2835}"/>
                  </a:ext>
                </a:extLst>
              </p:cNvPr>
              <p:cNvSpPr txBox="1"/>
              <p:nvPr/>
            </p:nvSpPr>
            <p:spPr>
              <a:xfrm>
                <a:off x="2071688" y="4527173"/>
                <a:ext cx="2071686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2.522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69467B-DCE9-8F99-9F63-889E687B2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688" y="4527173"/>
                <a:ext cx="207168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AF45619-132C-859A-4AA8-FD2D2B3C9362}"/>
              </a:ext>
            </a:extLst>
          </p:cNvPr>
          <p:cNvSpPr txBox="1"/>
          <p:nvPr/>
        </p:nvSpPr>
        <p:spPr>
          <a:xfrm>
            <a:off x="4143374" y="4527173"/>
            <a:ext cx="5516382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Schönhage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1DC5B-D5E2-6B25-AE68-9F0460D44524}"/>
              </a:ext>
            </a:extLst>
          </p:cNvPr>
          <p:cNvSpPr txBox="1"/>
          <p:nvPr/>
        </p:nvSpPr>
        <p:spPr>
          <a:xfrm>
            <a:off x="985838" y="5044936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1981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3D705C-32DF-88C2-719A-95292448710D}"/>
                  </a:ext>
                </a:extLst>
              </p:cNvPr>
              <p:cNvSpPr txBox="1"/>
              <p:nvPr/>
            </p:nvSpPr>
            <p:spPr>
              <a:xfrm>
                <a:off x="2071688" y="5044936"/>
                <a:ext cx="2071686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2.496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3D705C-32DF-88C2-719A-952924487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688" y="5044936"/>
                <a:ext cx="207168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B5251959-F7F4-B9D7-95AC-70D9BE33B262}"/>
              </a:ext>
            </a:extLst>
          </p:cNvPr>
          <p:cNvSpPr txBox="1"/>
          <p:nvPr/>
        </p:nvSpPr>
        <p:spPr>
          <a:xfrm>
            <a:off x="4143374" y="5044936"/>
            <a:ext cx="5516382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Coppersmith, Winograd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DEAA68-2488-B127-876B-74EEA5F3C7A1}"/>
              </a:ext>
            </a:extLst>
          </p:cNvPr>
          <p:cNvSpPr txBox="1"/>
          <p:nvPr/>
        </p:nvSpPr>
        <p:spPr>
          <a:xfrm>
            <a:off x="985838" y="5562699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1986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6454A9-FDEC-3DC7-45DE-C1013B01A820}"/>
                  </a:ext>
                </a:extLst>
              </p:cNvPr>
              <p:cNvSpPr txBox="1"/>
              <p:nvPr/>
            </p:nvSpPr>
            <p:spPr>
              <a:xfrm>
                <a:off x="2071688" y="5562699"/>
                <a:ext cx="2057398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2.479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6454A9-FDEC-3DC7-45DE-C1013B01A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688" y="5562699"/>
                <a:ext cx="205739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75F93A31-BC8F-4E42-AB28-0D00D3A1A970}"/>
              </a:ext>
            </a:extLst>
          </p:cNvPr>
          <p:cNvSpPr txBox="1"/>
          <p:nvPr/>
        </p:nvSpPr>
        <p:spPr>
          <a:xfrm>
            <a:off x="4143374" y="5562699"/>
            <a:ext cx="5516382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Strassen </a:t>
            </a:r>
          </a:p>
        </p:txBody>
      </p:sp>
    </p:spTree>
    <p:extLst>
      <p:ext uri="{BB962C8B-B14F-4D97-AF65-F5344CB8AC3E}">
        <p14:creationId xmlns:p14="http://schemas.microsoft.com/office/powerpoint/2010/main" val="3625730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286A8-0401-A673-3154-614CA21B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76" y="324182"/>
            <a:ext cx="11062648" cy="1325563"/>
          </a:xfrm>
        </p:spPr>
        <p:txBody>
          <a:bodyPr/>
          <a:lstStyle/>
          <a:p>
            <a:r>
              <a:rPr lang="en-US" dirty="0"/>
              <a:t>WLOG all columns are sparse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CB30B95-0C8A-610B-69BD-04DEF0751A83}"/>
                  </a:ext>
                </a:extLst>
              </p:cNvPr>
              <p:cNvSpPr/>
              <p:nvPr/>
            </p:nvSpPr>
            <p:spPr>
              <a:xfrm>
                <a:off x="564676" y="1393919"/>
                <a:ext cx="10667431" cy="229445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/>
                  <a:t>Assume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2800" dirty="0"/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B0F0"/>
                    </a:solidFill>
                  </a:rPr>
                  <a:t> </a:t>
                </a:r>
                <a:r>
                  <a:rPr lang="en-US" sz="2800" dirty="0"/>
                  <a:t>sparse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’ = </m:t>
                    </m:r>
                    <m:r>
                      <a:rPr lang="en-US" sz="280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80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80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  <m:r>
                              <a:rPr lang="en-US" sz="28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– </m:t>
                            </m:r>
                            <m:r>
                              <a:rPr lang="en-US" sz="28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8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8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’</m:t>
                            </m:r>
                          </m:e>
                        </m:d>
                      </m:e>
                      <m:sup>
                        <m:r>
                          <a:rPr lang="en-US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bg1"/>
                    </a:solidFill>
                  </a:rPr>
                  <a:t>Output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8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280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80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CB30B95-0C8A-610B-69BD-04DEF0751A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76" y="1393919"/>
                <a:ext cx="10667431" cy="2294458"/>
              </a:xfrm>
              <a:prstGeom prst="rect">
                <a:avLst/>
              </a:prstGeom>
              <a:blipFill>
                <a:blip r:embed="rId2"/>
                <a:stretch>
                  <a:fillRect l="-1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045FC88-2539-61AA-282C-0BB4C6BDCEC2}"/>
              </a:ext>
            </a:extLst>
          </p:cNvPr>
          <p:cNvSpPr/>
          <p:nvPr/>
        </p:nvSpPr>
        <p:spPr>
          <a:xfrm>
            <a:off x="564676" y="3919097"/>
            <a:ext cx="3038333" cy="107277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468026-8ACA-9973-C6DB-C50997C5AEA7}"/>
              </a:ext>
            </a:extLst>
          </p:cNvPr>
          <p:cNvSpPr txBox="1"/>
          <p:nvPr/>
        </p:nvSpPr>
        <p:spPr>
          <a:xfrm>
            <a:off x="564676" y="3919097"/>
            <a:ext cx="2355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Claim: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1B9D97-3F42-6A83-EDED-DEDD900C03AF}"/>
                  </a:ext>
                </a:extLst>
              </p:cNvPr>
              <p:cNvSpPr txBox="1"/>
              <p:nvPr/>
            </p:nvSpPr>
            <p:spPr>
              <a:xfrm>
                <a:off x="564677" y="4442317"/>
                <a:ext cx="25333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1B9D97-3F42-6A83-EDED-DEDD900C0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77" y="4442317"/>
                <a:ext cx="2533365" cy="523220"/>
              </a:xfrm>
              <a:prstGeom prst="rect">
                <a:avLst/>
              </a:prstGeom>
              <a:blipFill>
                <a:blip r:embed="rId3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518037-4A7C-87FE-DCA7-A69E0648183B}"/>
                  </a:ext>
                </a:extLst>
              </p:cNvPr>
              <p:cNvSpPr txBox="1"/>
              <p:nvPr/>
            </p:nvSpPr>
            <p:spPr>
              <a:xfrm>
                <a:off x="3999561" y="4962483"/>
                <a:ext cx="6601764" cy="543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So every row in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AB</a:t>
                </a:r>
                <a:r>
                  <a:rPr lang="en-US" sz="2800" dirty="0"/>
                  <a:t> – 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C’ </a:t>
                </a:r>
                <a:r>
                  <a:rPr lang="en-US" sz="2800" dirty="0"/>
                  <a:t>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sparse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518037-4A7C-87FE-DCA7-A69E06481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561" y="4962483"/>
                <a:ext cx="6601764" cy="543803"/>
              </a:xfrm>
              <a:prstGeom prst="rect">
                <a:avLst/>
              </a:prstGeom>
              <a:blipFill>
                <a:blip r:embed="rId4"/>
                <a:stretch>
                  <a:fillRect l="-1536" t="-6818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E47C72-FF3C-30C0-E83A-440A6DD76C6F}"/>
                  </a:ext>
                </a:extLst>
              </p:cNvPr>
              <p:cNvSpPr txBox="1"/>
              <p:nvPr/>
            </p:nvSpPr>
            <p:spPr>
              <a:xfrm>
                <a:off x="3999561" y="3913855"/>
                <a:ext cx="7627762" cy="97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cols with sparsity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US" sz="2800" dirty="0"/>
                  <a:t>, so only those cols will be non-zero in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AB</a:t>
                </a:r>
                <a:r>
                  <a:rPr lang="en-US" sz="2800" dirty="0"/>
                  <a:t> – 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C’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E47C72-FF3C-30C0-E83A-440A6DD76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561" y="3913855"/>
                <a:ext cx="7627762" cy="975203"/>
              </a:xfrm>
              <a:prstGeom prst="rect">
                <a:avLst/>
              </a:prstGeom>
              <a:blipFill>
                <a:blip r:embed="rId5"/>
                <a:stretch>
                  <a:fillRect l="-1329" t="-5195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D5B0524-995F-6909-EA32-5F72F4026B0F}"/>
              </a:ext>
            </a:extLst>
          </p:cNvPr>
          <p:cNvSpPr txBox="1"/>
          <p:nvPr/>
        </p:nvSpPr>
        <p:spPr>
          <a:xfrm>
            <a:off x="5407630" y="5952487"/>
            <a:ext cx="3528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Only need 2 passes !!!!</a:t>
            </a:r>
          </a:p>
        </p:txBody>
      </p:sp>
    </p:spTree>
    <p:extLst>
      <p:ext uri="{BB962C8B-B14F-4D97-AF65-F5344CB8AC3E}">
        <p14:creationId xmlns:p14="http://schemas.microsoft.com/office/powerpoint/2010/main" val="181370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/>
      <p:bldP spid="15" grpId="0"/>
      <p:bldP spid="17" grpId="0"/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99186-D56A-E28B-4F42-21BEF708B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4DA54-EA68-821B-9152-50999692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122237"/>
            <a:ext cx="11249025" cy="1325563"/>
          </a:xfrm>
        </p:spPr>
        <p:txBody>
          <a:bodyPr/>
          <a:lstStyle/>
          <a:p>
            <a:r>
              <a:rPr lang="en-US" dirty="0"/>
              <a:t>Achieving Compressed Sensing via Coding Theory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4D6C08-DF1D-F8D4-61FA-314034CF026B}"/>
              </a:ext>
            </a:extLst>
          </p:cNvPr>
          <p:cNvSpPr/>
          <p:nvPr/>
        </p:nvSpPr>
        <p:spPr>
          <a:xfrm>
            <a:off x="471487" y="1566426"/>
            <a:ext cx="11372851" cy="38056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E616A-F973-DD02-A21E-53418CFF4D1D}"/>
              </a:ext>
            </a:extLst>
          </p:cNvPr>
          <p:cNvSpPr txBox="1"/>
          <p:nvPr/>
        </p:nvSpPr>
        <p:spPr>
          <a:xfrm>
            <a:off x="471487" y="1638476"/>
            <a:ext cx="9574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Theorem [Compressed Sensing via Coding Theory]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FE65FD-0039-F6C7-4BE8-6A78AADEAE09}"/>
                  </a:ext>
                </a:extLst>
              </p:cNvPr>
              <p:cNvSpPr txBox="1"/>
              <p:nvPr/>
            </p:nvSpPr>
            <p:spPr>
              <a:xfrm>
                <a:off x="471487" y="2235523"/>
                <a:ext cx="10948989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there is a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good linear error-correcting</a:t>
                </a:r>
                <a:r>
                  <a:rPr lang="en-US" sz="2800" dirty="0"/>
                  <a:t> code 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(n, m, t)</a:t>
                </a:r>
                <a:r>
                  <a:rPr lang="en-US" sz="2800" dirty="0"/>
                  <a:t> then: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There exists an efficient </a:t>
                </a:r>
                <a:r>
                  <a:rPr lang="en-US" sz="2800" dirty="0">
                    <a:solidFill>
                      <a:srgbClr val="C00000"/>
                    </a:solidFill>
                  </a:rPr>
                  <a:t>compressed sensing scheme </a:t>
                </a:r>
                <a:r>
                  <a:rPr lang="en-US" sz="2800" dirty="0"/>
                  <a:t>for any </a:t>
                </a:r>
                <a:r>
                  <a:rPr lang="en-US" sz="2800" dirty="0">
                    <a:solidFill>
                      <a:srgbClr val="7030A0"/>
                    </a:solidFill>
                  </a:rPr>
                  <a:t>t-sparse </a:t>
                </a:r>
                <a:r>
                  <a:rPr lang="en-US" sz="2800" dirty="0"/>
                  <a:t>vector  where:</a:t>
                </a:r>
              </a:p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800" dirty="0"/>
                  <a:t> is a matrix of dimension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800" dirty="0"/>
                  <a:t> can be computed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time</a:t>
                </a:r>
              </a:p>
              <a:p>
                <a:pPr marL="514350" indent="-514350">
                  <a:buAutoNum type="arabicParenR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2800" dirty="0"/>
                  <a:t> runs in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O(n) </a:t>
                </a:r>
                <a:r>
                  <a:rPr lang="en-US" sz="2800" dirty="0"/>
                  <a:t>time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FE65FD-0039-F6C7-4BE8-6A78AADEA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7" y="2235523"/>
                <a:ext cx="10948989" cy="3108543"/>
              </a:xfrm>
              <a:prstGeom prst="rect">
                <a:avLst/>
              </a:prstGeom>
              <a:blipFill>
                <a:blip r:embed="rId2"/>
                <a:stretch>
                  <a:fillRect l="-1157" t="-2449" b="-4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229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1E0A-DC6B-67FB-FE1A-6379F77C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122237"/>
            <a:ext cx="11249025" cy="1325563"/>
          </a:xfrm>
        </p:spPr>
        <p:txBody>
          <a:bodyPr/>
          <a:lstStyle/>
          <a:p>
            <a:r>
              <a:rPr lang="en-US" dirty="0"/>
              <a:t>Achieving Compressed Sensing via Coding Theory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9A5EF2-0473-898F-5F73-0F2366E05FE9}"/>
              </a:ext>
            </a:extLst>
          </p:cNvPr>
          <p:cNvSpPr/>
          <p:nvPr/>
        </p:nvSpPr>
        <p:spPr>
          <a:xfrm>
            <a:off x="549466" y="1277810"/>
            <a:ext cx="10935904" cy="273958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D8105D-1860-0EDB-6C78-8659C6AB61ED}"/>
              </a:ext>
            </a:extLst>
          </p:cNvPr>
          <p:cNvSpPr txBox="1"/>
          <p:nvPr/>
        </p:nvSpPr>
        <p:spPr>
          <a:xfrm>
            <a:off x="549466" y="1326051"/>
            <a:ext cx="982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Good Linear Error Correcting Code (n, m, t):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701F66-103D-09B1-5014-6BF29D4C918E}"/>
                  </a:ext>
                </a:extLst>
              </p:cNvPr>
              <p:cNvSpPr txBox="1"/>
              <p:nvPr/>
            </p:nvSpPr>
            <p:spPr>
              <a:xfrm>
                <a:off x="706630" y="2058204"/>
                <a:ext cx="10599546" cy="1528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1) Can compute </a:t>
                </a:r>
                <a:r>
                  <a:rPr lang="en-US" sz="2800" dirty="0">
                    <a:solidFill>
                      <a:srgbClr val="C00000"/>
                    </a:solidFill>
                  </a:rPr>
                  <a:t>parity check matrix </a:t>
                </a:r>
                <a:r>
                  <a:rPr lang="en-US" sz="2800" dirty="0"/>
                  <a:t>in systematic form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80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/>
                  <a:t>2) </a:t>
                </a:r>
                <a:r>
                  <a:rPr lang="en-US" sz="2800" dirty="0">
                    <a:solidFill>
                      <a:srgbClr val="C00000"/>
                    </a:solidFill>
                  </a:rPr>
                  <a:t>Minimum distance</a:t>
                </a:r>
                <a:r>
                  <a:rPr lang="en-US" sz="2800" dirty="0"/>
                  <a:t> between codewords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 2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  <a:p>
                <a:r>
                  <a:rPr lang="en-US" sz="2800" dirty="0"/>
                  <a:t>3)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time algorithm for decoding code words with </a:t>
                </a:r>
                <a:r>
                  <a:rPr lang="en-US" sz="2800" dirty="0" err="1"/>
                  <a:t>upto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800" dirty="0"/>
                  <a:t> errors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701F66-103D-09B1-5014-6BF29D4C9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30" y="2058204"/>
                <a:ext cx="10599546" cy="1528303"/>
              </a:xfrm>
              <a:prstGeom prst="rect">
                <a:avLst/>
              </a:prstGeom>
              <a:blipFill>
                <a:blip r:embed="rId2"/>
                <a:stretch>
                  <a:fillRect l="-1196" t="-4959" r="-478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E533DF0-C0E2-026B-761F-5341B782A668}"/>
              </a:ext>
            </a:extLst>
          </p:cNvPr>
          <p:cNvSpPr txBox="1"/>
          <p:nvPr/>
        </p:nvSpPr>
        <p:spPr>
          <a:xfrm>
            <a:off x="498858" y="4226328"/>
            <a:ext cx="1080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Generalized Reed Solomon Codes  </a:t>
            </a:r>
            <a:r>
              <a:rPr lang="en-US" sz="2800" dirty="0"/>
              <a:t>are </a:t>
            </a:r>
            <a:r>
              <a:rPr lang="en-US" sz="2800" dirty="0">
                <a:solidFill>
                  <a:srgbClr val="00B050"/>
                </a:solidFill>
              </a:rPr>
              <a:t>good linear error correcting </a:t>
            </a:r>
            <a:r>
              <a:rPr lang="en-US" sz="2800" dirty="0"/>
              <a:t>codes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6802D-9968-F717-CC0D-8BDE79B048C4}"/>
              </a:ext>
            </a:extLst>
          </p:cNvPr>
          <p:cNvSpPr txBox="1"/>
          <p:nvPr/>
        </p:nvSpPr>
        <p:spPr>
          <a:xfrm>
            <a:off x="471487" y="4799796"/>
            <a:ext cx="6343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</a:rPr>
              <a:t>Vandermonde</a:t>
            </a:r>
            <a:r>
              <a:rPr lang="en-US" sz="2800" dirty="0">
                <a:solidFill>
                  <a:schemeClr val="accent2"/>
                </a:solidFill>
              </a:rPr>
              <a:t> Matrices</a:t>
            </a:r>
            <a:r>
              <a:rPr lang="en-US" sz="2800" dirty="0"/>
              <a:t> work beautifully :)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8B31E1-2BBB-7418-B45F-E68061E17325}"/>
                  </a:ext>
                </a:extLst>
              </p:cNvPr>
              <p:cNvSpPr txBox="1"/>
              <p:nvPr/>
            </p:nvSpPr>
            <p:spPr>
              <a:xfrm>
                <a:off x="471487" y="5379419"/>
                <a:ext cx="9471824" cy="552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Set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US" sz="28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US" sz="2800" dirty="0"/>
                  <a:t> we get desired bound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 dirty="0" err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err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en-US" sz="28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sz="28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8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/2,1</m:t>
                            </m:r>
                          </m:e>
                        </m:d>
                      </m:sup>
                    </m:sSup>
                    <m:r>
                      <a:rPr lang="en-US" sz="28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on </a:t>
                </a:r>
                <a:r>
                  <a:rPr lang="en-US" sz="2800" dirty="0" err="1"/>
                  <a:t>osMM</a:t>
                </a:r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8B31E1-2BBB-7418-B45F-E68061E17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7" y="5379419"/>
                <a:ext cx="9471824" cy="552267"/>
              </a:xfrm>
              <a:prstGeom prst="rect">
                <a:avLst/>
              </a:prstGeom>
              <a:blipFill>
                <a:blip r:embed="rId3"/>
                <a:stretch>
                  <a:fillRect l="-1339" t="-4444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82449FF-E8A3-E72C-8CD5-2FCD1B2E7FA6}"/>
              </a:ext>
            </a:extLst>
          </p:cNvPr>
          <p:cNvSpPr txBox="1"/>
          <p:nvPr/>
        </p:nvSpPr>
        <p:spPr>
          <a:xfrm>
            <a:off x="4051661" y="6117714"/>
            <a:ext cx="2568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Match MMV !!!!</a:t>
            </a:r>
          </a:p>
        </p:txBody>
      </p:sp>
    </p:spTree>
    <p:extLst>
      <p:ext uri="{BB962C8B-B14F-4D97-AF65-F5344CB8AC3E}">
        <p14:creationId xmlns:p14="http://schemas.microsoft.com/office/powerpoint/2010/main" val="41405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BB49-ACD0-E348-B60F-8A22E560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Randomized Algorithm Optimal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DB19A9-1302-FA7C-C0CD-8F0A68E80D49}"/>
              </a:ext>
            </a:extLst>
          </p:cNvPr>
          <p:cNvSpPr/>
          <p:nvPr/>
        </p:nvSpPr>
        <p:spPr>
          <a:xfrm>
            <a:off x="838200" y="1834608"/>
            <a:ext cx="9217742" cy="11651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7F0969-23EF-153C-A617-3C86B6EBEB89}"/>
                  </a:ext>
                </a:extLst>
              </p:cNvPr>
              <p:cNvSpPr txBox="1"/>
              <p:nvPr/>
            </p:nvSpPr>
            <p:spPr>
              <a:xfrm>
                <a:off x="853550" y="2145267"/>
                <a:ext cx="8601394" cy="543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Claim: </a:t>
                </a:r>
                <a:r>
                  <a:rPr lang="en-US" sz="2800" dirty="0"/>
                  <a:t>Faster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2800" dirty="0"/>
                  <a:t>-</a:t>
                </a:r>
                <a:r>
                  <a:rPr lang="en-US" sz="2800" dirty="0" err="1"/>
                  <a:t>osMM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800" dirty="0"/>
                  <a:t> Faster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1,1, 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7F0969-23EF-153C-A617-3C86B6EBE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50" y="2145267"/>
                <a:ext cx="8601394" cy="543803"/>
              </a:xfrm>
              <a:prstGeom prst="rect">
                <a:avLst/>
              </a:prstGeom>
              <a:blipFill>
                <a:blip r:embed="rId2"/>
                <a:stretch>
                  <a:fillRect l="-1475" t="-6818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AB1B8CDD-2B44-AB9E-2A9C-DE0E5F489842}"/>
              </a:ext>
            </a:extLst>
          </p:cNvPr>
          <p:cNvSpPr/>
          <p:nvPr/>
        </p:nvSpPr>
        <p:spPr>
          <a:xfrm>
            <a:off x="1242365" y="4055804"/>
            <a:ext cx="1651819" cy="14600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6E35C1-F9DB-DC54-CF3E-BF6948C8C751}"/>
              </a:ext>
            </a:extLst>
          </p:cNvPr>
          <p:cNvSpPr/>
          <p:nvPr/>
        </p:nvSpPr>
        <p:spPr>
          <a:xfrm>
            <a:off x="2986172" y="4055805"/>
            <a:ext cx="833660" cy="14600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1B8D88-ADDC-3A9F-2B31-1BFD7A41BDAE}"/>
              </a:ext>
            </a:extLst>
          </p:cNvPr>
          <p:cNvSpPr txBox="1"/>
          <p:nvPr/>
        </p:nvSpPr>
        <p:spPr>
          <a:xfrm>
            <a:off x="1858914" y="3538847"/>
            <a:ext cx="418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FD17B-EE0C-C6E5-A642-0D46C73B8F0B}"/>
              </a:ext>
            </a:extLst>
          </p:cNvPr>
          <p:cNvSpPr txBox="1"/>
          <p:nvPr/>
        </p:nvSpPr>
        <p:spPr>
          <a:xfrm>
            <a:off x="853550" y="4524239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8E0AEA-A97B-3A9E-9E1F-AA647CA91D4E}"/>
                  </a:ext>
                </a:extLst>
              </p:cNvPr>
              <p:cNvSpPr txBox="1"/>
              <p:nvPr/>
            </p:nvSpPr>
            <p:spPr>
              <a:xfrm>
                <a:off x="2939293" y="3586369"/>
                <a:ext cx="1004570" cy="543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8E0AEA-A97B-3A9E-9E1F-AA647CA91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293" y="3586369"/>
                <a:ext cx="1004570" cy="543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DCD09B5-941F-1E33-C73D-980C61612C29}"/>
              </a:ext>
            </a:extLst>
          </p:cNvPr>
          <p:cNvSpPr/>
          <p:nvPr/>
        </p:nvSpPr>
        <p:spPr>
          <a:xfrm>
            <a:off x="3800694" y="4055804"/>
            <a:ext cx="804829" cy="146009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78337C-073C-19D2-E389-9FF3816F82F5}"/>
                  </a:ext>
                </a:extLst>
              </p:cNvPr>
              <p:cNvSpPr txBox="1"/>
              <p:nvPr/>
            </p:nvSpPr>
            <p:spPr>
              <a:xfrm>
                <a:off x="5154247" y="4479829"/>
                <a:ext cx="6179192" cy="543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At most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2800" dirty="0"/>
                  <a:t> non-zero elements in outputs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78337C-073C-19D2-E389-9FF3816F8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247" y="4479829"/>
                <a:ext cx="6179192" cy="543803"/>
              </a:xfrm>
              <a:prstGeom prst="rect">
                <a:avLst/>
              </a:prstGeom>
              <a:blipFill>
                <a:blip r:embed="rId4"/>
                <a:stretch>
                  <a:fillRect l="-2053" t="-6818" r="-1027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591D886-DCA5-2DB5-6710-2CC4056EC541}"/>
              </a:ext>
            </a:extLst>
          </p:cNvPr>
          <p:cNvSpPr txBox="1"/>
          <p:nvPr/>
        </p:nvSpPr>
        <p:spPr>
          <a:xfrm>
            <a:off x="3632922" y="5723720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05446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3" grpId="0"/>
      <p:bldP spid="14" grpId="0"/>
      <p:bldP spid="17" grpId="0"/>
      <p:bldP spid="18" grpId="0" animBg="1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C45C7037-267D-4CA1-C4C7-1993D699D592}"/>
                  </a:ext>
                </a:extLst>
              </p:cNvPr>
              <p:cNvSpPr/>
              <p:nvPr/>
            </p:nvSpPr>
            <p:spPr>
              <a:xfrm>
                <a:off x="1358900" y="1965960"/>
                <a:ext cx="8342376" cy="146304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rgbClr val="002060"/>
                    </a:solidFill>
                  </a:rPr>
                  <a:t>Open Question:</a:t>
                </a:r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Is there a deterministic </a:t>
                </a:r>
                <a:r>
                  <a:rPr lang="en-US" sz="2800" dirty="0" err="1">
                    <a:solidFill>
                      <a:srgbClr val="C00000"/>
                    </a:solidFill>
                  </a:rPr>
                  <a:t>osMM</a:t>
                </a:r>
                <a:r>
                  <a:rPr lang="en-US" sz="2800" dirty="0">
                    <a:solidFill>
                      <a:srgbClr val="C00000"/>
                    </a:solidFill>
                  </a:rPr>
                  <a:t> algorithm running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(1, 1, 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C45C7037-267D-4CA1-C4C7-1993D699D5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900" y="1965960"/>
                <a:ext cx="8342376" cy="1463040"/>
              </a:xfrm>
              <a:prstGeom prst="roundRect">
                <a:avLst/>
              </a:prstGeom>
              <a:blipFill>
                <a:blip r:embed="rId2"/>
                <a:stretch>
                  <a:fillRect l="-607" t="-1709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68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4C888EEB-87F4-872D-E7A1-00762A5025FE}"/>
                  </a:ext>
                </a:extLst>
              </p:cNvPr>
              <p:cNvSpPr/>
              <p:nvPr/>
            </p:nvSpPr>
            <p:spPr>
              <a:xfrm>
                <a:off x="793442" y="2154311"/>
                <a:ext cx="10823480" cy="190195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2">
                        <a:lumMod val="10000"/>
                      </a:schemeClr>
                    </a:solidFill>
                  </a:rPr>
                  <a:t>Question: </a:t>
                </a:r>
                <a:r>
                  <a:rPr lang="en-US" sz="4000" dirty="0">
                    <a:solidFill>
                      <a:srgbClr val="C00000"/>
                    </a:solidFill>
                  </a:rPr>
                  <a:t>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p>
                    </m:sSup>
                  </m:oMath>
                </a14:m>
                <a:r>
                  <a:rPr lang="en-US" sz="4000" b="0" dirty="0">
                    <a:solidFill>
                      <a:srgbClr val="7030A0"/>
                    </a:solidFill>
                  </a:rPr>
                  <a:t> algorithm </a:t>
                </a:r>
                <a:r>
                  <a:rPr lang="en-US" sz="4000" b="0" dirty="0">
                    <a:solidFill>
                      <a:srgbClr val="C00000"/>
                    </a:solidFill>
                  </a:rPr>
                  <a:t>for MM </a:t>
                </a:r>
                <a:r>
                  <a:rPr lang="en-US" sz="4000" dirty="0">
                    <a:solidFill>
                      <a:srgbClr val="7030A0"/>
                    </a:solidFill>
                  </a:rPr>
                  <a:t>SETH-hard</a:t>
                </a:r>
                <a:r>
                  <a:rPr lang="en-US" sz="4000" b="0" dirty="0">
                    <a:solidFill>
                      <a:srgbClr val="7030A0"/>
                    </a:solidFill>
                  </a:rPr>
                  <a:t> </a:t>
                </a:r>
                <a:r>
                  <a:rPr lang="en-US" sz="4000" b="0" dirty="0">
                    <a:solidFill>
                      <a:schemeClr val="bg2">
                        <a:lumMod val="10000"/>
                      </a:schemeClr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4C888EEB-87F4-872D-E7A1-00762A502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42" y="2154311"/>
                <a:ext cx="10823480" cy="1901952"/>
              </a:xfrm>
              <a:prstGeom prst="roundRect">
                <a:avLst/>
              </a:prstGeom>
              <a:blipFill>
                <a:blip r:embed="rId2"/>
                <a:stretch>
                  <a:fillRect l="-468" r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493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A6853-C1BD-5799-9963-C6071B429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B3497-EC81-523C-52D0-2E9EEC43216C}"/>
              </a:ext>
            </a:extLst>
          </p:cNvPr>
          <p:cNvSpPr/>
          <p:nvPr/>
        </p:nvSpPr>
        <p:spPr>
          <a:xfrm>
            <a:off x="923259" y="1860663"/>
            <a:ext cx="10515600" cy="46322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E95370-19FC-768D-7699-FB622EC8024E}"/>
              </a:ext>
            </a:extLst>
          </p:cNvPr>
          <p:cNvSpPr txBox="1"/>
          <p:nvPr/>
        </p:nvSpPr>
        <p:spPr>
          <a:xfrm>
            <a:off x="923260" y="1995374"/>
            <a:ext cx="970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Theorem 3 [Barriers for SETH hardness of MM]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681B3-1E47-3220-F645-01F11442DD3A}"/>
              </a:ext>
            </a:extLst>
          </p:cNvPr>
          <p:cNvSpPr txBox="1"/>
          <p:nvPr/>
        </p:nvSpPr>
        <p:spPr>
          <a:xfrm>
            <a:off x="1013563" y="2844895"/>
            <a:ext cx="99805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matrix multiplication is hard under </a:t>
            </a:r>
            <a:r>
              <a:rPr lang="en-US" sz="3200" dirty="0">
                <a:solidFill>
                  <a:srgbClr val="C00000"/>
                </a:solidFill>
              </a:rPr>
              <a:t>SETH</a:t>
            </a:r>
            <a:r>
              <a:rPr lang="en-US" sz="3200" dirty="0"/>
              <a:t> then one of the following holds:</a:t>
            </a:r>
          </a:p>
          <a:p>
            <a:endParaRPr lang="en-US" sz="3200" dirty="0"/>
          </a:p>
          <a:p>
            <a:pPr marL="457200" indent="-457200">
              <a:buAutoNum type="arabicParenR"/>
            </a:pPr>
            <a:r>
              <a:rPr lang="en-US" sz="3200" dirty="0"/>
              <a:t>New </a:t>
            </a:r>
            <a:r>
              <a:rPr lang="en-US" sz="3200" dirty="0">
                <a:solidFill>
                  <a:srgbClr val="C00000"/>
                </a:solidFill>
              </a:rPr>
              <a:t>super linear circuit lower bound</a:t>
            </a:r>
            <a:r>
              <a:rPr lang="en-US" sz="3200" dirty="0"/>
              <a:t>.</a:t>
            </a:r>
          </a:p>
          <a:p>
            <a:pPr marL="457200" indent="-457200">
              <a:buAutoNum type="arabicParenR"/>
            </a:pPr>
            <a:endParaRPr lang="en-US" sz="3200" dirty="0"/>
          </a:p>
          <a:p>
            <a:pPr marL="457200" indent="-457200">
              <a:buAutoNum type="arabicParenR"/>
            </a:pPr>
            <a:r>
              <a:rPr lang="en-US" sz="3200" dirty="0"/>
              <a:t>An </a:t>
            </a:r>
            <a:r>
              <a:rPr lang="en-US" sz="3200" dirty="0">
                <a:solidFill>
                  <a:srgbClr val="C00000"/>
                </a:solidFill>
              </a:rPr>
              <a:t>explicit construction</a:t>
            </a:r>
            <a:r>
              <a:rPr lang="en-US" sz="3200" dirty="0"/>
              <a:t> of  a </a:t>
            </a:r>
            <a:r>
              <a:rPr lang="en-US" sz="3200" dirty="0">
                <a:solidFill>
                  <a:srgbClr val="C00000"/>
                </a:solidFill>
              </a:rPr>
              <a:t>rigid matrix</a:t>
            </a:r>
            <a:r>
              <a:rPr lang="en-US" sz="3200" dirty="0"/>
              <a:t>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endParaRPr lang="en-US" sz="3200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A6853-C1BD-5799-9963-C6071B429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Conditional Lower Bounds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7B3497-EC81-523C-52D0-2E9EEC43216C}"/>
              </a:ext>
            </a:extLst>
          </p:cNvPr>
          <p:cNvSpPr/>
          <p:nvPr/>
        </p:nvSpPr>
        <p:spPr>
          <a:xfrm>
            <a:off x="923259" y="1860663"/>
            <a:ext cx="8709837" cy="40686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E95370-19FC-768D-7699-FB622EC8024E}"/>
              </a:ext>
            </a:extLst>
          </p:cNvPr>
          <p:cNvSpPr txBox="1"/>
          <p:nvPr/>
        </p:nvSpPr>
        <p:spPr>
          <a:xfrm>
            <a:off x="923260" y="1995374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Theorem 3 [Barriers for SETH hardness of MM]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2681B3-1E47-3220-F645-01F11442DD3A}"/>
                  </a:ext>
                </a:extLst>
              </p:cNvPr>
              <p:cNvSpPr txBox="1"/>
              <p:nvPr/>
            </p:nvSpPr>
            <p:spPr>
              <a:xfrm>
                <a:off x="1321909" y="2725776"/>
                <a:ext cx="7928415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If matrix multiplication is hard under </a:t>
                </a:r>
                <a:r>
                  <a:rPr lang="en-US" sz="2400" dirty="0">
                    <a:solidFill>
                      <a:srgbClr val="C00000"/>
                    </a:solidFill>
                  </a:rPr>
                  <a:t>SETH</a:t>
                </a:r>
                <a:r>
                  <a:rPr lang="en-US" sz="2400" dirty="0"/>
                  <a:t> then one of the following holds:</a:t>
                </a:r>
              </a:p>
              <a:p>
                <a:endParaRPr lang="en-US" sz="2400" dirty="0"/>
              </a:p>
              <a:p>
                <a:pPr marL="457200" indent="-457200">
                  <a:buAutoNum type="arabicParenR"/>
                </a:pPr>
                <a:r>
                  <a:rPr lang="en-US" sz="2400" dirty="0">
                    <a:solidFill>
                      <a:srgbClr val="C00000"/>
                    </a:solidFill>
                  </a:rPr>
                  <a:t>NSETH is False</a:t>
                </a:r>
                <a:r>
                  <a:rPr lang="en-US" sz="2400" dirty="0"/>
                  <a:t>.</a:t>
                </a:r>
              </a:p>
              <a:p>
                <a:pPr marL="457200" indent="-457200">
                  <a:buAutoNum type="arabicParenR"/>
                </a:pPr>
                <a:endParaRPr lang="en-US" sz="2400" dirty="0"/>
              </a:p>
              <a:p>
                <a:pPr marL="457200" indent="-457200">
                  <a:buAutoNum type="arabicParenR"/>
                </a:pPr>
                <a:r>
                  <a:rPr lang="en-US" sz="2400" dirty="0"/>
                  <a:t>There is a </a:t>
                </a:r>
                <a:r>
                  <a:rPr lang="en-US" sz="2400" dirty="0">
                    <a:solidFill>
                      <a:srgbClr val="C00000"/>
                    </a:solidFill>
                  </a:rPr>
                  <a:t>Quasi-polynomial time algorithm </a:t>
                </a:r>
                <a:r>
                  <a:rPr lang="en-US" sz="2400" dirty="0"/>
                  <a:t>with an </a:t>
                </a:r>
                <a:r>
                  <a:rPr lang="en-US" sz="2400" dirty="0">
                    <a:solidFill>
                      <a:srgbClr val="C00000"/>
                    </a:solidFill>
                  </a:rPr>
                  <a:t>NP oracle </a:t>
                </a:r>
                <a:r>
                  <a:rPr lang="en-US" sz="2400" dirty="0"/>
                  <a:t>that on input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400" dirty="0"/>
                  <a:t> outputs </a:t>
                </a:r>
                <a:r>
                  <a:rPr lang="en-US" sz="2400" dirty="0">
                    <a:solidFill>
                      <a:srgbClr val="C00000"/>
                    </a:solidFill>
                  </a:rPr>
                  <a:t>a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rigid matrix</a:t>
                </a:r>
                <a:r>
                  <a:rPr lang="en-US" sz="2400" dirty="0"/>
                  <a:t>.</a:t>
                </a:r>
                <a:endParaRPr lang="en-US" sz="2400" baseline="30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2681B3-1E47-3220-F645-01F11442D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909" y="2725776"/>
                <a:ext cx="7928415" cy="2677656"/>
              </a:xfrm>
              <a:prstGeom prst="rect">
                <a:avLst/>
              </a:prstGeom>
              <a:blipFill>
                <a:blip r:embed="rId2"/>
                <a:stretch>
                  <a:fillRect l="-1280" t="-1887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97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22D9-6717-BE84-13F4-231400AB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10" y="171123"/>
            <a:ext cx="10515600" cy="1325563"/>
          </a:xfrm>
        </p:spPr>
        <p:txBody>
          <a:bodyPr/>
          <a:lstStyle/>
          <a:p>
            <a:r>
              <a:rPr lang="en-US" dirty="0"/>
              <a:t>SETH and NSETH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BA1CDDE-D1A9-4638-7F54-EF6E2E1FF95F}"/>
                  </a:ext>
                </a:extLst>
              </p:cNvPr>
              <p:cNvSpPr/>
              <p:nvPr/>
            </p:nvSpPr>
            <p:spPr>
              <a:xfrm>
                <a:off x="125454" y="1690687"/>
                <a:ext cx="11941089" cy="158511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SETH: For every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, there exists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such that no deterministic algorithm solves k-SAT on formulas with n variables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1 −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BA1CDDE-D1A9-4638-7F54-EF6E2E1FF9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54" y="1690687"/>
                <a:ext cx="11941089" cy="1585116"/>
              </a:xfrm>
              <a:prstGeom prst="rect">
                <a:avLst/>
              </a:prstGeom>
              <a:blipFill>
                <a:blip r:embed="rId2"/>
                <a:stretch>
                  <a:fillRect l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E1648F2-EB16-200B-8782-CC2F3209C321}"/>
                  </a:ext>
                </a:extLst>
              </p:cNvPr>
              <p:cNvSpPr/>
              <p:nvPr/>
            </p:nvSpPr>
            <p:spPr>
              <a:xfrm>
                <a:off x="125455" y="3582197"/>
                <a:ext cx="11941090" cy="158511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NSETH: For every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, there exists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such that no non-deterministic algorithm solves k-UNSAT on formulas with n variables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1 −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E1648F2-EB16-200B-8782-CC2F3209C3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55" y="3582197"/>
                <a:ext cx="11941090" cy="1585116"/>
              </a:xfrm>
              <a:prstGeom prst="rect">
                <a:avLst/>
              </a:prstGeom>
              <a:blipFill>
                <a:blip r:embed="rId3"/>
                <a:stretch>
                  <a:fillRect l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564CAF-8A26-EC16-1AF2-4DA9EF51FFCA}"/>
                  </a:ext>
                </a:extLst>
              </p:cNvPr>
              <p:cNvSpPr txBox="1"/>
              <p:nvPr/>
            </p:nvSpPr>
            <p:spPr>
              <a:xfrm>
                <a:off x="125453" y="5673969"/>
                <a:ext cx="119410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If </a:t>
                </a:r>
                <a:r>
                  <a:rPr lang="en-US" sz="3200" dirty="0">
                    <a:solidFill>
                      <a:schemeClr val="accent2"/>
                    </a:solidFill>
                  </a:rPr>
                  <a:t>NSETH</a:t>
                </a:r>
                <a:r>
                  <a:rPr lang="en-US" sz="3200" dirty="0"/>
                  <a:t> is </a:t>
                </a:r>
                <a:r>
                  <a:rPr lang="en-US" sz="3200" dirty="0">
                    <a:solidFill>
                      <a:srgbClr val="FF0000"/>
                    </a:solidFill>
                  </a:rPr>
                  <a:t>FALSE</a:t>
                </a:r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320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3200" b="0" i="1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US" sz="3200" dirty="0"/>
                  <a:t> does not have </a:t>
                </a:r>
                <a:r>
                  <a:rPr lang="en-US" sz="3200" dirty="0">
                    <a:solidFill>
                      <a:schemeClr val="accent5">
                        <a:lumMod val="50000"/>
                      </a:schemeClr>
                    </a:solidFill>
                  </a:rPr>
                  <a:t>linear-size</a:t>
                </a:r>
                <a:r>
                  <a:rPr lang="en-US" sz="3200" dirty="0"/>
                  <a:t> </a:t>
                </a:r>
                <a:r>
                  <a:rPr lang="en-US" sz="3200" dirty="0">
                    <a:solidFill>
                      <a:srgbClr val="7030A0"/>
                    </a:solidFill>
                  </a:rPr>
                  <a:t>series-parallel circuits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564CAF-8A26-EC16-1AF2-4DA9EF51F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53" y="5673969"/>
                <a:ext cx="11941089" cy="1077218"/>
              </a:xfrm>
              <a:prstGeom prst="rect">
                <a:avLst/>
              </a:prstGeom>
              <a:blipFill>
                <a:blip r:embed="rId4"/>
                <a:stretch>
                  <a:fillRect l="-1383" t="-697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186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00001-E767-D104-061E-494992B9B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6E36CC-CBB6-124C-6102-0B9280A87794}"/>
                  </a:ext>
                </a:extLst>
              </p:cNvPr>
              <p:cNvSpPr txBox="1"/>
              <p:nvPr/>
            </p:nvSpPr>
            <p:spPr>
              <a:xfrm>
                <a:off x="838200" y="2000251"/>
                <a:ext cx="111441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Matrix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is</m:t>
                    </m:r>
                    <m:r>
                      <a:rPr lang="en-US" sz="2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-rigid</a:t>
                </a:r>
                <a:r>
                  <a:rPr lang="en-US" sz="2800" dirty="0"/>
                  <a:t> if for every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-sparse</a:t>
                </a:r>
                <a:r>
                  <a:rPr lang="en-US" sz="2800" dirty="0"/>
                  <a:t> matrix </a:t>
                </a:r>
                <a:r>
                  <a:rPr lang="en-US" sz="2800" dirty="0">
                    <a:solidFill>
                      <a:srgbClr val="7030A0"/>
                    </a:solidFill>
                  </a:rPr>
                  <a:t>S</a:t>
                </a:r>
                <a:r>
                  <a:rPr lang="en-US" sz="2800" dirty="0"/>
                  <a:t>,       </a:t>
                </a:r>
                <a:r>
                  <a:rPr lang="en-US" sz="2800" dirty="0">
                    <a:solidFill>
                      <a:schemeClr val="accent2"/>
                    </a:solidFill>
                  </a:rPr>
                  <a:t>rank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)≥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6E36CC-CBB6-124C-6102-0B9280A87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00251"/>
                <a:ext cx="11144141" cy="523220"/>
              </a:xfrm>
              <a:prstGeom prst="rect">
                <a:avLst/>
              </a:prstGeom>
              <a:blipFill>
                <a:blip r:embed="rId2"/>
                <a:stretch>
                  <a:fillRect l="-1139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CB0A9F-3F01-A77E-BC70-98C16796C025}"/>
              </a:ext>
            </a:extLst>
          </p:cNvPr>
          <p:cNvSpPr txBox="1">
            <a:spLocks/>
          </p:cNvSpPr>
          <p:nvPr/>
        </p:nvSpPr>
        <p:spPr>
          <a:xfrm>
            <a:off x="838200" y="2929639"/>
            <a:ext cx="7327552" cy="4286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Non-Rigid Matrix = L + S (Low Rank + Sparse)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3D0D91-BCDB-5978-D932-35E462024AC4}"/>
              </a:ext>
            </a:extLst>
          </p:cNvPr>
          <p:cNvSpPr/>
          <p:nvPr/>
        </p:nvSpPr>
        <p:spPr>
          <a:xfrm>
            <a:off x="911351" y="3482848"/>
            <a:ext cx="2074068" cy="192881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Non-Rigid</a:t>
            </a:r>
          </a:p>
        </p:txBody>
      </p:sp>
      <p:sp>
        <p:nvSpPr>
          <p:cNvPr id="7" name="Equal 6">
            <a:extLst>
              <a:ext uri="{FF2B5EF4-FFF2-40B4-BE49-F238E27FC236}">
                <a16:creationId xmlns:a16="http://schemas.microsoft.com/office/drawing/2014/main" id="{2C1D45A3-FA11-7545-D500-FFE3999BA1C5}"/>
              </a:ext>
            </a:extLst>
          </p:cNvPr>
          <p:cNvSpPr/>
          <p:nvPr/>
        </p:nvSpPr>
        <p:spPr>
          <a:xfrm>
            <a:off x="3184776" y="4096040"/>
            <a:ext cx="812006" cy="785813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BB9D9A1-6279-9819-78AF-B2FA505949CE}"/>
                  </a:ext>
                </a:extLst>
              </p:cNvPr>
              <p:cNvSpPr/>
              <p:nvPr/>
            </p:nvSpPr>
            <p:spPr>
              <a:xfrm>
                <a:off x="4163843" y="3481673"/>
                <a:ext cx="1012031" cy="1928812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BB9D9A1-6279-9819-78AF-B2FA50594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843" y="3481673"/>
                <a:ext cx="1012031" cy="19288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ultiply 8">
            <a:extLst>
              <a:ext uri="{FF2B5EF4-FFF2-40B4-BE49-F238E27FC236}">
                <a16:creationId xmlns:a16="http://schemas.microsoft.com/office/drawing/2014/main" id="{2E51CEB8-5D1B-3A9B-FA39-241959F4AC2F}"/>
              </a:ext>
            </a:extLst>
          </p:cNvPr>
          <p:cNvSpPr/>
          <p:nvPr/>
        </p:nvSpPr>
        <p:spPr>
          <a:xfrm>
            <a:off x="5342935" y="4174621"/>
            <a:ext cx="611980" cy="685800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EDF934-A7CD-96D1-0C23-90E0B29C65A5}"/>
                  </a:ext>
                </a:extLst>
              </p:cNvPr>
              <p:cNvSpPr/>
              <p:nvPr/>
            </p:nvSpPr>
            <p:spPr>
              <a:xfrm>
                <a:off x="6096000" y="3538826"/>
                <a:ext cx="1928813" cy="83582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EDF934-A7CD-96D1-0C23-90E0B29C65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538826"/>
                <a:ext cx="1928813" cy="8358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lus 10">
            <a:extLst>
              <a:ext uri="{FF2B5EF4-FFF2-40B4-BE49-F238E27FC236}">
                <a16:creationId xmlns:a16="http://schemas.microsoft.com/office/drawing/2014/main" id="{20BCD5CC-C63B-966C-2561-B61BEBCDD23E}"/>
              </a:ext>
            </a:extLst>
          </p:cNvPr>
          <p:cNvSpPr/>
          <p:nvPr/>
        </p:nvSpPr>
        <p:spPr>
          <a:xfrm>
            <a:off x="8165752" y="4160334"/>
            <a:ext cx="783431" cy="685800"/>
          </a:xfrm>
          <a:prstGeom prst="mathPlus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37CB4-5BF9-72C3-3234-5F2F9E4919BF}"/>
              </a:ext>
            </a:extLst>
          </p:cNvPr>
          <p:cNvSpPr/>
          <p:nvPr/>
        </p:nvSpPr>
        <p:spPr>
          <a:xfrm>
            <a:off x="9101439" y="3595973"/>
            <a:ext cx="2074068" cy="181451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Sparse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3BA7E7-C44B-B318-CB9B-C1DD111652A7}"/>
              </a:ext>
            </a:extLst>
          </p:cNvPr>
          <p:cNvSpPr txBox="1"/>
          <p:nvPr/>
        </p:nvSpPr>
        <p:spPr>
          <a:xfrm>
            <a:off x="838200" y="6007291"/>
            <a:ext cx="6534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verify if a matrix is rigid using NP oracle</a:t>
            </a:r>
          </a:p>
        </p:txBody>
      </p:sp>
    </p:spTree>
    <p:extLst>
      <p:ext uri="{BB962C8B-B14F-4D97-AF65-F5344CB8AC3E}">
        <p14:creationId xmlns:p14="http://schemas.microsoft.com/office/powerpoint/2010/main" val="2765498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9D35-7523-1327-5C2B-8533D688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008F2C-6CCB-361D-9C37-41DDE0DF2D6C}"/>
                  </a:ext>
                </a:extLst>
              </p:cNvPr>
              <p:cNvSpPr txBox="1"/>
              <p:nvPr/>
            </p:nvSpPr>
            <p:spPr>
              <a:xfrm>
                <a:off x="6391497" y="1221819"/>
                <a:ext cx="551638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800" dirty="0"/>
                  <a:t> Matrix Multiplication Exponent</a:t>
                </a:r>
              </a:p>
              <a:p>
                <a:pPr algn="ctr"/>
                <a:r>
                  <a:rPr lang="en-US" sz="2800" dirty="0"/>
                  <a:t>   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2.371339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008F2C-6CCB-361D-9C37-41DDE0DF2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497" y="1221819"/>
                <a:ext cx="5516382" cy="954107"/>
              </a:xfrm>
              <a:prstGeom prst="rect">
                <a:avLst/>
              </a:prstGeom>
              <a:blipFill>
                <a:blip r:embed="rId2"/>
                <a:stretch>
                  <a:fillRect t="-6579" r="-1379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7195B14-B43E-369E-BD97-E6006B66E0D6}"/>
              </a:ext>
            </a:extLst>
          </p:cNvPr>
          <p:cNvSpPr txBox="1"/>
          <p:nvPr/>
        </p:nvSpPr>
        <p:spPr>
          <a:xfrm>
            <a:off x="838200" y="2425886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Year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86E599-0183-FFEF-7878-8B5156C23740}"/>
                  </a:ext>
                </a:extLst>
              </p:cNvPr>
              <p:cNvSpPr txBox="1"/>
              <p:nvPr/>
            </p:nvSpPr>
            <p:spPr>
              <a:xfrm>
                <a:off x="1938337" y="2423158"/>
                <a:ext cx="2057399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86E599-0183-FFEF-7878-8B5156C23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337" y="2423158"/>
                <a:ext cx="205739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893D02B-3D99-6C2D-3FE5-6FF4CA4CC689}"/>
              </a:ext>
            </a:extLst>
          </p:cNvPr>
          <p:cNvSpPr txBox="1"/>
          <p:nvPr/>
        </p:nvSpPr>
        <p:spPr>
          <a:xfrm>
            <a:off x="3995736" y="2417701"/>
            <a:ext cx="647733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Authors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E4E25-32DA-8C39-DA54-299257A7E057}"/>
              </a:ext>
            </a:extLst>
          </p:cNvPr>
          <p:cNvSpPr txBox="1"/>
          <p:nvPr/>
        </p:nvSpPr>
        <p:spPr>
          <a:xfrm>
            <a:off x="838200" y="2949106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1990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047243-E554-3012-4D8F-F3D006638CBE}"/>
                  </a:ext>
                </a:extLst>
              </p:cNvPr>
              <p:cNvSpPr txBox="1"/>
              <p:nvPr/>
            </p:nvSpPr>
            <p:spPr>
              <a:xfrm>
                <a:off x="1924050" y="2949106"/>
                <a:ext cx="2057398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2.3755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047243-E554-3012-4D8F-F3D006638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2949106"/>
                <a:ext cx="205739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877F230-8C22-368C-C9FE-45D92D764640}"/>
              </a:ext>
            </a:extLst>
          </p:cNvPr>
          <p:cNvSpPr txBox="1"/>
          <p:nvPr/>
        </p:nvSpPr>
        <p:spPr>
          <a:xfrm>
            <a:off x="3995735" y="2949106"/>
            <a:ext cx="6477331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Coppersmith, Winograd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30C742-9B6C-9FD8-AB8B-8B6BC1B46788}"/>
              </a:ext>
            </a:extLst>
          </p:cNvPr>
          <p:cNvSpPr txBox="1"/>
          <p:nvPr/>
        </p:nvSpPr>
        <p:spPr>
          <a:xfrm>
            <a:off x="838200" y="3477783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2012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B5B866-3C5E-12B1-DEF4-8B3B8AB8BD9D}"/>
                  </a:ext>
                </a:extLst>
              </p:cNvPr>
              <p:cNvSpPr txBox="1"/>
              <p:nvPr/>
            </p:nvSpPr>
            <p:spPr>
              <a:xfrm>
                <a:off x="1924050" y="3477783"/>
                <a:ext cx="2071686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2.3729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B5B866-3C5E-12B1-DEF4-8B3B8AB8B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3477783"/>
                <a:ext cx="207168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2135CCD-7161-883E-9308-3DD90F58B28E}"/>
              </a:ext>
            </a:extLst>
          </p:cNvPr>
          <p:cNvSpPr txBox="1"/>
          <p:nvPr/>
        </p:nvSpPr>
        <p:spPr>
          <a:xfrm>
            <a:off x="3995736" y="3480511"/>
            <a:ext cx="6477332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Vassilevska</a:t>
            </a:r>
            <a:r>
              <a:rPr lang="en-US" sz="2800" dirty="0"/>
              <a:t> Williams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EE3C5E-35A3-E625-229F-05D98B8BB9D6}"/>
              </a:ext>
            </a:extLst>
          </p:cNvPr>
          <p:cNvSpPr txBox="1"/>
          <p:nvPr/>
        </p:nvSpPr>
        <p:spPr>
          <a:xfrm>
            <a:off x="838200" y="3995546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2014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69467B-DCE9-8F99-9F63-889E687B2835}"/>
                  </a:ext>
                </a:extLst>
              </p:cNvPr>
              <p:cNvSpPr txBox="1"/>
              <p:nvPr/>
            </p:nvSpPr>
            <p:spPr>
              <a:xfrm>
                <a:off x="1924050" y="3995546"/>
                <a:ext cx="2071686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2.3728639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69467B-DCE9-8F99-9F63-889E687B2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3995546"/>
                <a:ext cx="207168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AF45619-132C-859A-4AA8-FD2D2B3C9362}"/>
              </a:ext>
            </a:extLst>
          </p:cNvPr>
          <p:cNvSpPr txBox="1"/>
          <p:nvPr/>
        </p:nvSpPr>
        <p:spPr>
          <a:xfrm>
            <a:off x="3995735" y="3995546"/>
            <a:ext cx="6477333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 Gall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1DC5B-D5E2-6B25-AE68-9F0460D44524}"/>
              </a:ext>
            </a:extLst>
          </p:cNvPr>
          <p:cNvSpPr txBox="1"/>
          <p:nvPr/>
        </p:nvSpPr>
        <p:spPr>
          <a:xfrm>
            <a:off x="838200" y="4513309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2020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3D705C-32DF-88C2-719A-95292448710D}"/>
                  </a:ext>
                </a:extLst>
              </p:cNvPr>
              <p:cNvSpPr txBox="1"/>
              <p:nvPr/>
            </p:nvSpPr>
            <p:spPr>
              <a:xfrm>
                <a:off x="1924050" y="4513309"/>
                <a:ext cx="2071686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2.3728596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3D705C-32DF-88C2-719A-952924487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4513309"/>
                <a:ext cx="207168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B5251959-F7F4-B9D7-95AC-70D9BE33B262}"/>
              </a:ext>
            </a:extLst>
          </p:cNvPr>
          <p:cNvSpPr txBox="1"/>
          <p:nvPr/>
        </p:nvSpPr>
        <p:spPr>
          <a:xfrm>
            <a:off x="3995735" y="4513309"/>
            <a:ext cx="6477333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Alman, Williams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DEAA68-2488-B127-876B-74EEA5F3C7A1}"/>
              </a:ext>
            </a:extLst>
          </p:cNvPr>
          <p:cNvSpPr txBox="1"/>
          <p:nvPr/>
        </p:nvSpPr>
        <p:spPr>
          <a:xfrm>
            <a:off x="838200" y="5031072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2022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6454A9-FDEC-3DC7-45DE-C1013B01A820}"/>
                  </a:ext>
                </a:extLst>
              </p:cNvPr>
              <p:cNvSpPr txBox="1"/>
              <p:nvPr/>
            </p:nvSpPr>
            <p:spPr>
              <a:xfrm>
                <a:off x="1924050" y="5031072"/>
                <a:ext cx="2057398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2.371866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6454A9-FDEC-3DC7-45DE-C1013B01A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5031072"/>
                <a:ext cx="205739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75F93A31-BC8F-4E42-AB28-0D00D3A1A970}"/>
              </a:ext>
            </a:extLst>
          </p:cNvPr>
          <p:cNvSpPr txBox="1"/>
          <p:nvPr/>
        </p:nvSpPr>
        <p:spPr>
          <a:xfrm>
            <a:off x="3995735" y="5031072"/>
            <a:ext cx="6477334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Duan, Wu, Zhou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93E82-8FAB-28B8-3E6B-CFBEC9808BAA}"/>
              </a:ext>
            </a:extLst>
          </p:cNvPr>
          <p:cNvSpPr txBox="1"/>
          <p:nvPr/>
        </p:nvSpPr>
        <p:spPr>
          <a:xfrm>
            <a:off x="838200" y="5543378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2024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268E5E-7303-DEA2-6384-DC044ADDA9BB}"/>
                  </a:ext>
                </a:extLst>
              </p:cNvPr>
              <p:cNvSpPr txBox="1"/>
              <p:nvPr/>
            </p:nvSpPr>
            <p:spPr>
              <a:xfrm>
                <a:off x="1924050" y="5554292"/>
                <a:ext cx="2057398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2.371552</m:t>
                      </m:r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268E5E-7303-DEA2-6384-DC044ADDA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5554292"/>
                <a:ext cx="205739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E1E506E-7A5A-724D-AF4F-5DC1503BB6B7}"/>
              </a:ext>
            </a:extLst>
          </p:cNvPr>
          <p:cNvSpPr txBox="1"/>
          <p:nvPr/>
        </p:nvSpPr>
        <p:spPr>
          <a:xfrm>
            <a:off x="3995736" y="5543378"/>
            <a:ext cx="6477334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V. Williams, Xu, Xu and Zhou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2B411-F27F-3E84-6F5E-DA55BCAB6FDD}"/>
              </a:ext>
            </a:extLst>
          </p:cNvPr>
          <p:cNvSpPr txBox="1"/>
          <p:nvPr/>
        </p:nvSpPr>
        <p:spPr>
          <a:xfrm>
            <a:off x="838200" y="6072055"/>
            <a:ext cx="1085850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2024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C126C5-3974-49A5-C863-FC21ABD89391}"/>
                  </a:ext>
                </a:extLst>
              </p:cNvPr>
              <p:cNvSpPr txBox="1"/>
              <p:nvPr/>
            </p:nvSpPr>
            <p:spPr>
              <a:xfrm>
                <a:off x="1924050" y="6082969"/>
                <a:ext cx="2057398" cy="52322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2.371339</m:t>
                      </m:r>
                    </m:oMath>
                  </m:oMathPara>
                </a14:m>
                <a:endParaRPr lang="en-US" sz="2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C126C5-3974-49A5-C863-FC21ABD89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6082969"/>
                <a:ext cx="205739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62F3A1A-B024-1617-B0AB-8FA7B252A3AA}"/>
              </a:ext>
            </a:extLst>
          </p:cNvPr>
          <p:cNvSpPr txBox="1"/>
          <p:nvPr/>
        </p:nvSpPr>
        <p:spPr>
          <a:xfrm>
            <a:off x="3995735" y="6072055"/>
            <a:ext cx="6477335" cy="52322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Alman, Duan, V. Williams, Xu, Xu and Zhou</a:t>
            </a:r>
          </a:p>
        </p:txBody>
      </p:sp>
    </p:spTree>
    <p:extLst>
      <p:ext uri="{BB962C8B-B14F-4D97-AF65-F5344CB8AC3E}">
        <p14:creationId xmlns:p14="http://schemas.microsoft.com/office/powerpoint/2010/main" val="1546575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3DF9-CAD4-C24B-694C-82D86C72D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188F47-B430-2E13-B4B4-AA973DE9E04E}"/>
                  </a:ext>
                </a:extLst>
              </p:cNvPr>
              <p:cNvSpPr txBox="1"/>
              <p:nvPr/>
            </p:nvSpPr>
            <p:spPr>
              <a:xfrm>
                <a:off x="8214020" y="2116213"/>
                <a:ext cx="333713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Let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2800" dirty="0"/>
                  <a:t> be a reduction from k-SAT to MM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188F47-B430-2E13-B4B4-AA973DE9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020" y="2116213"/>
                <a:ext cx="3337139" cy="954107"/>
              </a:xfrm>
              <a:prstGeom prst="rect">
                <a:avLst/>
              </a:prstGeom>
              <a:blipFill>
                <a:blip r:embed="rId2"/>
                <a:stretch>
                  <a:fillRect l="-3788" t="-6579" r="-75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FD3300-B166-7B84-6718-D4700B0225E6}"/>
                  </a:ext>
                </a:extLst>
              </p:cNvPr>
              <p:cNvSpPr txBox="1"/>
              <p:nvPr/>
            </p:nvSpPr>
            <p:spPr>
              <a:xfrm>
                <a:off x="1808702" y="3194983"/>
                <a:ext cx="1285875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4000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FD3300-B166-7B84-6718-D4700B022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702" y="3194983"/>
                <a:ext cx="1285875" cy="984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649400AA-5EFB-909C-9D1B-FBD2F9A8714F}"/>
              </a:ext>
            </a:extLst>
          </p:cNvPr>
          <p:cNvSpPr/>
          <p:nvPr/>
        </p:nvSpPr>
        <p:spPr>
          <a:xfrm>
            <a:off x="3978244" y="3496376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622EC-EC0A-8624-9E26-8EE6B6B98427}"/>
                  </a:ext>
                </a:extLst>
              </p:cNvPr>
              <p:cNvSpPr txBox="1"/>
              <p:nvPr/>
            </p:nvSpPr>
            <p:spPr>
              <a:xfrm>
                <a:off x="4065079" y="3041095"/>
                <a:ext cx="6433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622EC-EC0A-8624-9E26-8EE6B6B98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079" y="3041095"/>
                <a:ext cx="643381" cy="646331"/>
              </a:xfrm>
              <a:prstGeom prst="rect">
                <a:avLst/>
              </a:prstGeom>
              <a:blipFill>
                <a:blip r:embed="rId4"/>
                <a:stretch>
                  <a:fillRect l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13D01F-97F8-F121-004E-35B125DD21A0}"/>
                  </a:ext>
                </a:extLst>
              </p:cNvPr>
              <p:cNvSpPr txBox="1"/>
              <p:nvPr/>
            </p:nvSpPr>
            <p:spPr>
              <a:xfrm>
                <a:off x="5524724" y="3421421"/>
                <a:ext cx="435786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/>
                  <a:t>,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….,</m:t>
                    </m:r>
                    <m:d>
                      <m:dPr>
                        <m:begChr m:val="["/>
                        <m:endChr m:val="]"/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13D01F-97F8-F121-004E-35B125DD2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724" y="3421421"/>
                <a:ext cx="4357865" cy="553998"/>
              </a:xfrm>
              <a:prstGeom prst="rect">
                <a:avLst/>
              </a:prstGeom>
              <a:blipFill>
                <a:blip r:embed="rId5"/>
                <a:stretch>
                  <a:fillRect t="-250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D288C61-8BD8-4A32-705D-7CEBE6F8A50F}"/>
              </a:ext>
            </a:extLst>
          </p:cNvPr>
          <p:cNvSpPr txBox="1"/>
          <p:nvPr/>
        </p:nvSpPr>
        <p:spPr>
          <a:xfrm>
            <a:off x="838200" y="4296738"/>
            <a:ext cx="128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Case 1: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D6651F-416F-EC1A-6977-FDDDF3A1ED83}"/>
              </a:ext>
            </a:extLst>
          </p:cNvPr>
          <p:cNvSpPr txBox="1"/>
          <p:nvPr/>
        </p:nvSpPr>
        <p:spPr>
          <a:xfrm>
            <a:off x="2694491" y="5109650"/>
            <a:ext cx="2066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Break NSETH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F7DB67-372C-6585-2FC4-E030B3B85762}"/>
              </a:ext>
            </a:extLst>
          </p:cNvPr>
          <p:cNvSpPr txBox="1"/>
          <p:nvPr/>
        </p:nvSpPr>
        <p:spPr>
          <a:xfrm>
            <a:off x="2650518" y="5976324"/>
            <a:ext cx="3622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Circuit Lower Bounds!!!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BDB842-4493-7D1A-5BA4-9EB50EF87E3B}"/>
                  </a:ext>
                </a:extLst>
              </p:cNvPr>
              <p:cNvSpPr txBox="1"/>
              <p:nvPr/>
            </p:nvSpPr>
            <p:spPr>
              <a:xfrm>
                <a:off x="838200" y="1393570"/>
                <a:ext cx="5035172" cy="1836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There exist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&lt;1,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≤2.37</m:t>
                    </m:r>
                  </m:oMath>
                </a14:m>
                <a:r>
                  <a:rPr lang="en-US" sz="2800" dirty="0"/>
                  <a:t> such that if MM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en-US" sz="2800" dirty="0"/>
                  <a:t>-hard</a:t>
                </a:r>
              </a:p>
              <a:p>
                <a:r>
                  <a:rPr lang="en-US" sz="2800" dirty="0"/>
                  <a:t>Then there 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algorithm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-SAT</a:t>
                </a:r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BDB842-4493-7D1A-5BA4-9EB50EF87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93570"/>
                <a:ext cx="5035172" cy="1836465"/>
              </a:xfrm>
              <a:prstGeom prst="rect">
                <a:avLst/>
              </a:prstGeom>
              <a:blipFill>
                <a:blip r:embed="rId6"/>
                <a:stretch>
                  <a:fillRect l="-2519" t="-3425" r="-1511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1B9544-8738-231E-6CE1-48474241B308}"/>
                  </a:ext>
                </a:extLst>
              </p:cNvPr>
              <p:cNvSpPr txBox="1"/>
              <p:nvPr/>
            </p:nvSpPr>
            <p:spPr>
              <a:xfrm>
                <a:off x="2650518" y="4261712"/>
                <a:ext cx="8492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if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are small,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/>
                  <a:t> algorithm already breaks SETH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1B9544-8738-231E-6CE1-48474241B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518" y="4261712"/>
                <a:ext cx="8492005" cy="523220"/>
              </a:xfrm>
              <a:prstGeom prst="rect">
                <a:avLst/>
              </a:prstGeom>
              <a:blipFill>
                <a:blip r:embed="rId7"/>
                <a:stretch>
                  <a:fillRect l="-1493" t="-11905" r="-448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2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animBg="1"/>
      <p:bldP spid="10" grpId="0"/>
      <p:bldP spid="12" grpId="0"/>
      <p:bldP spid="16" grpId="0"/>
      <p:bldP spid="17" grpId="0"/>
      <p:bldP spid="18" grpId="0"/>
      <p:bldP spid="20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3DF9-CAD4-C24B-694C-82D86C72D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188F47-B430-2E13-B4B4-AA973DE9E04E}"/>
                  </a:ext>
                </a:extLst>
              </p:cNvPr>
              <p:cNvSpPr txBox="1"/>
              <p:nvPr/>
            </p:nvSpPr>
            <p:spPr>
              <a:xfrm>
                <a:off x="8214020" y="2116213"/>
                <a:ext cx="333713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Let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2800" dirty="0"/>
                  <a:t> be a reduction from k-SAT to MM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188F47-B430-2E13-B4B4-AA973DE9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020" y="2116213"/>
                <a:ext cx="3337139" cy="954107"/>
              </a:xfrm>
              <a:prstGeom prst="rect">
                <a:avLst/>
              </a:prstGeom>
              <a:blipFill>
                <a:blip r:embed="rId2"/>
                <a:stretch>
                  <a:fillRect l="-3788" t="-6579" r="-75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FD3300-B166-7B84-6718-D4700B0225E6}"/>
                  </a:ext>
                </a:extLst>
              </p:cNvPr>
              <p:cNvSpPr txBox="1"/>
              <p:nvPr/>
            </p:nvSpPr>
            <p:spPr>
              <a:xfrm>
                <a:off x="1808702" y="3194983"/>
                <a:ext cx="1285875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4000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FD3300-B166-7B84-6718-D4700B022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702" y="3194983"/>
                <a:ext cx="1285875" cy="984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649400AA-5EFB-909C-9D1B-FBD2F9A8714F}"/>
              </a:ext>
            </a:extLst>
          </p:cNvPr>
          <p:cNvSpPr/>
          <p:nvPr/>
        </p:nvSpPr>
        <p:spPr>
          <a:xfrm>
            <a:off x="3978244" y="3496376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622EC-EC0A-8624-9E26-8EE6B6B98427}"/>
                  </a:ext>
                </a:extLst>
              </p:cNvPr>
              <p:cNvSpPr txBox="1"/>
              <p:nvPr/>
            </p:nvSpPr>
            <p:spPr>
              <a:xfrm>
                <a:off x="4065079" y="3041095"/>
                <a:ext cx="6433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622EC-EC0A-8624-9E26-8EE6B6B98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079" y="3041095"/>
                <a:ext cx="643381" cy="646331"/>
              </a:xfrm>
              <a:prstGeom prst="rect">
                <a:avLst/>
              </a:prstGeom>
              <a:blipFill>
                <a:blip r:embed="rId4"/>
                <a:stretch>
                  <a:fillRect l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13D01F-97F8-F121-004E-35B125DD21A0}"/>
                  </a:ext>
                </a:extLst>
              </p:cNvPr>
              <p:cNvSpPr txBox="1"/>
              <p:nvPr/>
            </p:nvSpPr>
            <p:spPr>
              <a:xfrm>
                <a:off x="5524724" y="3421421"/>
                <a:ext cx="435786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/>
                  <a:t>,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….,</m:t>
                    </m:r>
                    <m:d>
                      <m:dPr>
                        <m:begChr m:val="["/>
                        <m:endChr m:val="]"/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13D01F-97F8-F121-004E-35B125DD2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724" y="3421421"/>
                <a:ext cx="4357865" cy="553998"/>
              </a:xfrm>
              <a:prstGeom prst="rect">
                <a:avLst/>
              </a:prstGeom>
              <a:blipFill>
                <a:blip r:embed="rId5"/>
                <a:stretch>
                  <a:fillRect t="-250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D288C61-8BD8-4A32-705D-7CEBE6F8A50F}"/>
              </a:ext>
            </a:extLst>
          </p:cNvPr>
          <p:cNvSpPr txBox="1"/>
          <p:nvPr/>
        </p:nvSpPr>
        <p:spPr>
          <a:xfrm>
            <a:off x="1321502" y="4264733"/>
            <a:ext cx="128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Case 2</a:t>
            </a:r>
            <a:r>
              <a:rPr lang="en-US" sz="2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D6651F-416F-EC1A-6977-FDDDF3A1ED83}"/>
                  </a:ext>
                </a:extLst>
              </p:cNvPr>
              <p:cNvSpPr txBox="1"/>
              <p:nvPr/>
            </p:nvSpPr>
            <p:spPr>
              <a:xfrm>
                <a:off x="2694491" y="5109650"/>
                <a:ext cx="84271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There is fast non-deterministic algorithm to 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D6651F-416F-EC1A-6977-FDDDF3A1E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491" y="5109650"/>
                <a:ext cx="8427179" cy="523220"/>
              </a:xfrm>
              <a:prstGeom prst="rect">
                <a:avLst/>
              </a:prstGeom>
              <a:blipFill>
                <a:blip r:embed="rId6"/>
                <a:stretch>
                  <a:fillRect l="-1506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0F7DB67-372C-6585-2FC4-E030B3B85762}"/>
              </a:ext>
            </a:extLst>
          </p:cNvPr>
          <p:cNvSpPr txBox="1"/>
          <p:nvPr/>
        </p:nvSpPr>
        <p:spPr>
          <a:xfrm>
            <a:off x="2650518" y="5976324"/>
            <a:ext cx="8348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 you can refute NSETH, hence Circuit Lower Bounds!!!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BDB842-4493-7D1A-5BA4-9EB50EF87E3B}"/>
                  </a:ext>
                </a:extLst>
              </p:cNvPr>
              <p:cNvSpPr txBox="1"/>
              <p:nvPr/>
            </p:nvSpPr>
            <p:spPr>
              <a:xfrm>
                <a:off x="838200" y="1393570"/>
                <a:ext cx="5035172" cy="1836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There exist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&lt;1,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≤2.37</m:t>
                    </m:r>
                  </m:oMath>
                </a14:m>
                <a:r>
                  <a:rPr lang="en-US" sz="2800" dirty="0"/>
                  <a:t> such that if MM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en-US" sz="2800" dirty="0"/>
                  <a:t>-hard</a:t>
                </a:r>
              </a:p>
              <a:p>
                <a:r>
                  <a:rPr lang="en-US" sz="2800" dirty="0"/>
                  <a:t>Then there 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algorithm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dirty="0"/>
                  <a:t>-SAT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BDB842-4493-7D1A-5BA4-9EB50EF87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93570"/>
                <a:ext cx="5035172" cy="1836465"/>
              </a:xfrm>
              <a:prstGeom prst="rect">
                <a:avLst/>
              </a:prstGeom>
              <a:blipFill>
                <a:blip r:embed="rId7"/>
                <a:stretch>
                  <a:fillRect l="-2519" t="-3425" r="-1511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1B9544-8738-231E-6CE1-48474241B308}"/>
                  </a:ext>
                </a:extLst>
              </p:cNvPr>
              <p:cNvSpPr txBox="1"/>
              <p:nvPr/>
            </p:nvSpPr>
            <p:spPr>
              <a:xfrm>
                <a:off x="2650518" y="4261712"/>
                <a:ext cx="52914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if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are big but all non -rigid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1B9544-8738-231E-6CE1-48474241B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518" y="4261712"/>
                <a:ext cx="5291449" cy="523220"/>
              </a:xfrm>
              <a:prstGeom prst="rect">
                <a:avLst/>
              </a:prstGeom>
              <a:blipFill>
                <a:blip r:embed="rId8"/>
                <a:stretch>
                  <a:fillRect l="-2392" t="-11905" r="-143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4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3DF9-CAD4-C24B-694C-82D86C72D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188F47-B430-2E13-B4B4-AA973DE9E04E}"/>
                  </a:ext>
                </a:extLst>
              </p:cNvPr>
              <p:cNvSpPr txBox="1"/>
              <p:nvPr/>
            </p:nvSpPr>
            <p:spPr>
              <a:xfrm>
                <a:off x="8214020" y="2116213"/>
                <a:ext cx="333713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Let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2800" dirty="0"/>
                  <a:t> be a reduction from k-SAT to MM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188F47-B430-2E13-B4B4-AA973DE9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020" y="2116213"/>
                <a:ext cx="3337139" cy="954107"/>
              </a:xfrm>
              <a:prstGeom prst="rect">
                <a:avLst/>
              </a:prstGeom>
              <a:blipFill>
                <a:blip r:embed="rId2"/>
                <a:stretch>
                  <a:fillRect l="-3788" t="-6579" r="-75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FD3300-B166-7B84-6718-D4700B0225E6}"/>
                  </a:ext>
                </a:extLst>
              </p:cNvPr>
              <p:cNvSpPr txBox="1"/>
              <p:nvPr/>
            </p:nvSpPr>
            <p:spPr>
              <a:xfrm>
                <a:off x="1808702" y="3194983"/>
                <a:ext cx="1285875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4000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FD3300-B166-7B84-6718-D4700B022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702" y="3194983"/>
                <a:ext cx="1285875" cy="984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649400AA-5EFB-909C-9D1B-FBD2F9A8714F}"/>
              </a:ext>
            </a:extLst>
          </p:cNvPr>
          <p:cNvSpPr/>
          <p:nvPr/>
        </p:nvSpPr>
        <p:spPr>
          <a:xfrm>
            <a:off x="3978244" y="3496376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622EC-EC0A-8624-9E26-8EE6B6B98427}"/>
                  </a:ext>
                </a:extLst>
              </p:cNvPr>
              <p:cNvSpPr txBox="1"/>
              <p:nvPr/>
            </p:nvSpPr>
            <p:spPr>
              <a:xfrm>
                <a:off x="4065079" y="3041095"/>
                <a:ext cx="6433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ℛ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C622EC-EC0A-8624-9E26-8EE6B6B98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079" y="3041095"/>
                <a:ext cx="643381" cy="646331"/>
              </a:xfrm>
              <a:prstGeom prst="rect">
                <a:avLst/>
              </a:prstGeom>
              <a:blipFill>
                <a:blip r:embed="rId4"/>
                <a:stretch>
                  <a:fillRect l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13D01F-97F8-F121-004E-35B125DD21A0}"/>
                  </a:ext>
                </a:extLst>
              </p:cNvPr>
              <p:cNvSpPr txBox="1"/>
              <p:nvPr/>
            </p:nvSpPr>
            <p:spPr>
              <a:xfrm>
                <a:off x="5524724" y="3421421"/>
                <a:ext cx="435786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/>
                  <a:t>,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….,</m:t>
                    </m:r>
                    <m:d>
                      <m:dPr>
                        <m:begChr m:val="["/>
                        <m:endChr m:val="]"/>
                        <m:ctrlPr>
                          <a:rPr lang="en-US" sz="3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13D01F-97F8-F121-004E-35B125DD2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724" y="3421421"/>
                <a:ext cx="4357865" cy="553998"/>
              </a:xfrm>
              <a:prstGeom prst="rect">
                <a:avLst/>
              </a:prstGeom>
              <a:blipFill>
                <a:blip r:embed="rId5"/>
                <a:stretch>
                  <a:fillRect t="-250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D288C61-8BD8-4A32-705D-7CEBE6F8A50F}"/>
              </a:ext>
            </a:extLst>
          </p:cNvPr>
          <p:cNvSpPr txBox="1"/>
          <p:nvPr/>
        </p:nvSpPr>
        <p:spPr>
          <a:xfrm>
            <a:off x="1321502" y="4264733"/>
            <a:ext cx="128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Case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D6651F-416F-EC1A-6977-FDDDF3A1ED83}"/>
                  </a:ext>
                </a:extLst>
              </p:cNvPr>
              <p:cNvSpPr txBox="1"/>
              <p:nvPr/>
            </p:nvSpPr>
            <p:spPr>
              <a:xfrm>
                <a:off x="2694491" y="5191720"/>
                <a:ext cx="84354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We will now use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2800" dirty="0"/>
                  <a:t> as a sub-routine to find a rigid matrix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D6651F-416F-EC1A-6977-FDDDF3A1E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491" y="5191720"/>
                <a:ext cx="8435472" cy="523220"/>
              </a:xfrm>
              <a:prstGeom prst="rect">
                <a:avLst/>
              </a:prstGeom>
              <a:blipFill>
                <a:blip r:embed="rId6"/>
                <a:stretch>
                  <a:fillRect l="-1504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BDB842-4493-7D1A-5BA4-9EB50EF87E3B}"/>
                  </a:ext>
                </a:extLst>
              </p:cNvPr>
              <p:cNvSpPr txBox="1"/>
              <p:nvPr/>
            </p:nvSpPr>
            <p:spPr>
              <a:xfrm>
                <a:off x="838200" y="1393570"/>
                <a:ext cx="5035172" cy="1836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There exist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&lt;1,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≤2.37</m:t>
                    </m:r>
                  </m:oMath>
                </a14:m>
                <a:r>
                  <a:rPr lang="en-US" sz="2800" dirty="0"/>
                  <a:t> such that if MM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en-US" sz="2800" dirty="0"/>
                  <a:t>-hard</a:t>
                </a:r>
              </a:p>
              <a:p>
                <a:r>
                  <a:rPr lang="en-US" sz="2800" dirty="0"/>
                  <a:t>Then there 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algorithm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dirty="0"/>
                  <a:t>-SAT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BDB842-4493-7D1A-5BA4-9EB50EF87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93570"/>
                <a:ext cx="5035172" cy="1836465"/>
              </a:xfrm>
              <a:prstGeom prst="rect">
                <a:avLst/>
              </a:prstGeom>
              <a:blipFill>
                <a:blip r:embed="rId7"/>
                <a:stretch>
                  <a:fillRect l="-2519" t="-3425" r="-1511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1B9544-8738-231E-6CE1-48474241B308}"/>
                  </a:ext>
                </a:extLst>
              </p:cNvPr>
              <p:cNvSpPr txBox="1"/>
              <p:nvPr/>
            </p:nvSpPr>
            <p:spPr>
              <a:xfrm>
                <a:off x="2650518" y="4261712"/>
                <a:ext cx="68445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Some big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from the reduction must be rigid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1B9544-8738-231E-6CE1-48474241B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518" y="4261712"/>
                <a:ext cx="6844566" cy="523220"/>
              </a:xfrm>
              <a:prstGeom prst="rect">
                <a:avLst/>
              </a:prstGeom>
              <a:blipFill>
                <a:blip r:embed="rId8"/>
                <a:stretch>
                  <a:fillRect l="-1852" t="-11905" r="-92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782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FCA3B-1FD0-E4C3-1D2A-3B835EBF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381" y="1258743"/>
            <a:ext cx="4128655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THANKS!!!!!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096DB-5EE4-B492-FE23-0599B5DE0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8563" y="3083070"/>
            <a:ext cx="5458692" cy="2041381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5400" dirty="0">
                <a:solidFill>
                  <a:srgbClr val="C00000"/>
                </a:solidFill>
              </a:rPr>
              <a:t>QUESTIONS ???</a:t>
            </a:r>
          </a:p>
        </p:txBody>
      </p:sp>
    </p:spTree>
    <p:extLst>
      <p:ext uri="{BB962C8B-B14F-4D97-AF65-F5344CB8AC3E}">
        <p14:creationId xmlns:p14="http://schemas.microsoft.com/office/powerpoint/2010/main" val="232197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104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Call me Ishmael (H. Melville &amp; Carly Rae Jepsen) | SEO'Brien">
            <a:extLst>
              <a:ext uri="{FF2B5EF4-FFF2-40B4-BE49-F238E27FC236}">
                <a16:creationId xmlns:a16="http://schemas.microsoft.com/office/drawing/2014/main" id="{14F9EA5B-63B0-C7A7-BB07-C654B31B9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5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104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Call me Ishmael (H. Melville &amp; Carly Rae Jepsen) | SEO'Brien">
            <a:extLst>
              <a:ext uri="{FF2B5EF4-FFF2-40B4-BE49-F238E27FC236}">
                <a16:creationId xmlns:a16="http://schemas.microsoft.com/office/drawing/2014/main" id="{14F9EA5B-63B0-C7A7-BB07-C654B31B9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6A48F0-C4DC-0164-33BF-953C6EBF8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135" y="1319284"/>
            <a:ext cx="873455" cy="810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B02D8-1A7D-A419-E97F-509E5BD80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838" y="3311591"/>
            <a:ext cx="590455" cy="703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5D8F0-EF7E-B7E6-C820-7A3AE1BD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311" y="3311591"/>
            <a:ext cx="484080" cy="583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812CD35-2D52-5757-5A87-758A07495BC0}"/>
                  </a:ext>
                </a:extLst>
              </p:cNvPr>
              <p:cNvSpPr/>
              <p:nvPr/>
            </p:nvSpPr>
            <p:spPr>
              <a:xfrm rot="21091717">
                <a:off x="7995873" y="1111881"/>
                <a:ext cx="2696228" cy="122485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812CD35-2D52-5757-5A87-758A07495B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091717">
                <a:off x="7995873" y="1111881"/>
                <a:ext cx="2696228" cy="12248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46A6BD0-0241-220F-E20B-B41E305FD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66" y="3831131"/>
            <a:ext cx="590456" cy="73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52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31E3-5734-4E45-B556-78C4FFC6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</a:t>
            </a:r>
            <a:r>
              <a:rPr lang="en-US" dirty="0">
                <a:solidFill>
                  <a:srgbClr val="FF0000"/>
                </a:solidFill>
              </a:rPr>
              <a:t>Verification</a:t>
            </a:r>
            <a:r>
              <a:rPr lang="en-US" dirty="0"/>
              <a:t> (MM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D8316-568E-C9D9-4B8F-157A4E0F5F01}"/>
              </a:ext>
            </a:extLst>
          </p:cNvPr>
          <p:cNvSpPr/>
          <p:nvPr/>
        </p:nvSpPr>
        <p:spPr>
          <a:xfrm>
            <a:off x="838200" y="2092037"/>
            <a:ext cx="2258291" cy="20435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5DA96-9BF6-28A2-4D40-77AE671474E5}"/>
              </a:ext>
            </a:extLst>
          </p:cNvPr>
          <p:cNvSpPr/>
          <p:nvPr/>
        </p:nvSpPr>
        <p:spPr>
          <a:xfrm>
            <a:off x="4814455" y="2092037"/>
            <a:ext cx="2258291" cy="20435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B</a:t>
            </a:r>
            <a:endParaRPr lang="en-US" sz="5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BDC47-EA78-C3E7-E53B-D871DC400E3F}"/>
              </a:ext>
            </a:extLst>
          </p:cNvPr>
          <p:cNvSpPr/>
          <p:nvPr/>
        </p:nvSpPr>
        <p:spPr>
          <a:xfrm>
            <a:off x="9275618" y="1974273"/>
            <a:ext cx="2258291" cy="20435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1FF1CBC7-3D76-7582-7C6D-FD472478D97A}"/>
              </a:ext>
            </a:extLst>
          </p:cNvPr>
          <p:cNvSpPr/>
          <p:nvPr/>
        </p:nvSpPr>
        <p:spPr>
          <a:xfrm>
            <a:off x="3498273" y="2656609"/>
            <a:ext cx="914400" cy="914400"/>
          </a:xfrm>
          <a:prstGeom prst="mathMultipl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>
            <a:extLst>
              <a:ext uri="{FF2B5EF4-FFF2-40B4-BE49-F238E27FC236}">
                <a16:creationId xmlns:a16="http://schemas.microsoft.com/office/drawing/2014/main" id="{9F54FDEE-C028-50CA-E02D-5687C7025E3C}"/>
              </a:ext>
            </a:extLst>
          </p:cNvPr>
          <p:cNvSpPr/>
          <p:nvPr/>
        </p:nvSpPr>
        <p:spPr>
          <a:xfrm>
            <a:off x="7716982" y="2656609"/>
            <a:ext cx="914400" cy="9144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09500D-D438-29A7-AB8E-0ACCFF501F47}"/>
              </a:ext>
            </a:extLst>
          </p:cNvPr>
          <p:cNvSpPr/>
          <p:nvPr/>
        </p:nvSpPr>
        <p:spPr>
          <a:xfrm>
            <a:off x="3498273" y="4726541"/>
            <a:ext cx="4450080" cy="176633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Input: A, B, C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Output : True if AB = 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6FBF36-CEFB-AE4C-53B5-D469DCBCC56E}"/>
                  </a:ext>
                </a:extLst>
              </p:cNvPr>
              <p:cNvSpPr txBox="1"/>
              <p:nvPr/>
            </p:nvSpPr>
            <p:spPr>
              <a:xfrm>
                <a:off x="9275618" y="5378875"/>
                <a:ext cx="22144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Trivial: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e>
                    </m:d>
                  </m:oMath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6FBF36-CEFB-AE4C-53B5-D469DCBCC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618" y="5378875"/>
                <a:ext cx="2214452" cy="523220"/>
              </a:xfrm>
              <a:prstGeom prst="rect">
                <a:avLst/>
              </a:prstGeom>
              <a:blipFill>
                <a:blip r:embed="rId2"/>
                <a:stretch>
                  <a:fillRect l="-5714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28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02950F5-AE8F-5B0F-7A54-3F0901E04370}"/>
                  </a:ext>
                </a:extLst>
              </p:cNvPr>
              <p:cNvSpPr/>
              <p:nvPr/>
            </p:nvSpPr>
            <p:spPr>
              <a:xfrm>
                <a:off x="919587" y="922179"/>
                <a:ext cx="10107168" cy="190195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2">
                        <a:lumMod val="10000"/>
                      </a:schemeClr>
                    </a:solidFill>
                  </a:rPr>
                  <a:t>Question: </a:t>
                </a:r>
                <a:r>
                  <a:rPr lang="en-US" sz="4000" dirty="0">
                    <a:solidFill>
                      <a:srgbClr val="C00000"/>
                    </a:solidFill>
                  </a:rPr>
                  <a:t>Can we solve MMV faster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</m:oMath>
                </a14:m>
                <a:r>
                  <a:rPr lang="en-US" sz="4000" b="0" dirty="0">
                    <a:solidFill>
                      <a:srgbClr val="C00000"/>
                    </a:solidFill>
                  </a:rPr>
                  <a:t> ?</a:t>
                </a: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02950F5-AE8F-5B0F-7A54-3F0901E04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87" y="922179"/>
                <a:ext cx="10107168" cy="1901952"/>
              </a:xfrm>
              <a:prstGeom prst="roundRect">
                <a:avLst/>
              </a:prstGeom>
              <a:blipFill>
                <a:blip r:embed="rId2"/>
                <a:stretch>
                  <a:fillRect l="-125" r="-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9C97717-E203-9D69-2A1B-DD3A36969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272" y="2912848"/>
            <a:ext cx="2893798" cy="376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BA3D1-BF68-81CA-9C8D-4B71C3F2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Freivalds</a:t>
            </a:r>
            <a:r>
              <a:rPr lang="en-US" dirty="0"/>
              <a:t>’ Algorithm [1979]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DFF5B7-BE47-BCE5-F704-E8D20F160E12}"/>
              </a:ext>
            </a:extLst>
          </p:cNvPr>
          <p:cNvSpPr/>
          <p:nvPr/>
        </p:nvSpPr>
        <p:spPr>
          <a:xfrm>
            <a:off x="838200" y="1778508"/>
            <a:ext cx="1962912" cy="16504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1A3549-73F1-844B-4345-305CA7792F64}"/>
              </a:ext>
            </a:extLst>
          </p:cNvPr>
          <p:cNvSpPr/>
          <p:nvPr/>
        </p:nvSpPr>
        <p:spPr>
          <a:xfrm>
            <a:off x="5410200" y="1778508"/>
            <a:ext cx="475488" cy="16504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822A36-FC59-1280-578F-1E0470A630C7}"/>
              </a:ext>
            </a:extLst>
          </p:cNvPr>
          <p:cNvSpPr/>
          <p:nvPr/>
        </p:nvSpPr>
        <p:spPr>
          <a:xfrm>
            <a:off x="3124200" y="1778508"/>
            <a:ext cx="1962912" cy="16504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7321A-51B7-74BB-945D-B6DC69CA3D5A}"/>
              </a:ext>
            </a:extLst>
          </p:cNvPr>
          <p:cNvSpPr/>
          <p:nvPr/>
        </p:nvSpPr>
        <p:spPr>
          <a:xfrm>
            <a:off x="6879336" y="1778508"/>
            <a:ext cx="1962912" cy="16504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BDDB95-FEC2-D2FD-DB10-C5024E12433B}"/>
              </a:ext>
            </a:extLst>
          </p:cNvPr>
          <p:cNvSpPr/>
          <p:nvPr/>
        </p:nvSpPr>
        <p:spPr>
          <a:xfrm>
            <a:off x="9073896" y="1778508"/>
            <a:ext cx="475488" cy="16504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r</a:t>
            </a:r>
          </a:p>
        </p:txBody>
      </p:sp>
      <p:sp>
        <p:nvSpPr>
          <p:cNvPr id="13" name="Equal 12">
            <a:extLst>
              <a:ext uri="{FF2B5EF4-FFF2-40B4-BE49-F238E27FC236}">
                <a16:creationId xmlns:a16="http://schemas.microsoft.com/office/drawing/2014/main" id="{8C5B6987-5448-D723-F0CD-C874DC5EAEC9}"/>
              </a:ext>
            </a:extLst>
          </p:cNvPr>
          <p:cNvSpPr/>
          <p:nvPr/>
        </p:nvSpPr>
        <p:spPr>
          <a:xfrm>
            <a:off x="6129528" y="2146554"/>
            <a:ext cx="505968" cy="914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E1CE52-846A-CF41-A3D5-21F2299380B0}"/>
                  </a:ext>
                </a:extLst>
              </p:cNvPr>
              <p:cNvSpPr txBox="1"/>
              <p:nvPr/>
            </p:nvSpPr>
            <p:spPr>
              <a:xfrm>
                <a:off x="950976" y="4108704"/>
                <a:ext cx="51073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Sample random vector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E1CE52-846A-CF41-A3D5-21F229938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76" y="4108704"/>
                <a:ext cx="5107360" cy="523220"/>
              </a:xfrm>
              <a:prstGeom prst="rect">
                <a:avLst/>
              </a:prstGeom>
              <a:blipFill>
                <a:blip r:embed="rId2"/>
                <a:stretch>
                  <a:fillRect l="-2475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657D22-6D64-61D1-CA9C-25159E29AFC2}"/>
                  </a:ext>
                </a:extLst>
              </p:cNvPr>
              <p:cNvSpPr txBox="1"/>
              <p:nvPr/>
            </p:nvSpPr>
            <p:spPr>
              <a:xfrm>
                <a:off x="975360" y="4864608"/>
                <a:ext cx="33649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Check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657D22-6D64-61D1-CA9C-25159E29A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" y="4864608"/>
                <a:ext cx="3364992" cy="523220"/>
              </a:xfrm>
              <a:prstGeom prst="rect">
                <a:avLst/>
              </a:prstGeom>
              <a:blipFill>
                <a:blip r:embed="rId3"/>
                <a:stretch>
                  <a:fillRect l="-3759" t="-14286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DE9538-9751-1E4B-085F-2FA0FDC218B4}"/>
                  </a:ext>
                </a:extLst>
              </p:cNvPr>
              <p:cNvSpPr txBox="1"/>
              <p:nvPr/>
            </p:nvSpPr>
            <p:spPr>
              <a:xfrm>
                <a:off x="7768218" y="4108704"/>
                <a:ext cx="2688300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Time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Randomness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DE9538-9751-1E4B-085F-2FA0FDC21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218" y="4108704"/>
                <a:ext cx="2688300" cy="1384995"/>
              </a:xfrm>
              <a:prstGeom prst="rect">
                <a:avLst/>
              </a:prstGeom>
              <a:blipFill>
                <a:blip r:embed="rId4"/>
                <a:stretch>
                  <a:fillRect l="-4695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AC6141-6327-DAE8-30AA-E70618FB6C37}"/>
                  </a:ext>
                </a:extLst>
              </p:cNvPr>
              <p:cNvSpPr txBox="1"/>
              <p:nvPr/>
            </p:nvSpPr>
            <p:spPr>
              <a:xfrm>
                <a:off x="950976" y="5928122"/>
                <a:ext cx="52313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Proof: Checking if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8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sz="28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= 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AC6141-6327-DAE8-30AA-E70618FB6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76" y="5928122"/>
                <a:ext cx="5231304" cy="523220"/>
              </a:xfrm>
              <a:prstGeom prst="rect">
                <a:avLst/>
              </a:prstGeom>
              <a:blipFill>
                <a:blip r:embed="rId5"/>
                <a:stretch>
                  <a:fillRect l="-2421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00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57652</TotalTime>
  <Words>1796</Words>
  <Application>Microsoft Macintosh PowerPoint</Application>
  <PresentationFormat>Widescreen</PresentationFormat>
  <Paragraphs>311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Office Theme</vt:lpstr>
      <vt:lpstr>Deterministic Fully Sparse Matrix Multiplication via Coding Theory</vt:lpstr>
      <vt:lpstr>Matrix Multiplication (MM)</vt:lpstr>
      <vt:lpstr>Fast MM</vt:lpstr>
      <vt:lpstr>Fast MM</vt:lpstr>
      <vt:lpstr>PowerPoint Presentation</vt:lpstr>
      <vt:lpstr>PowerPoint Presentation</vt:lpstr>
      <vt:lpstr>Matrix Multiplication Verification (MMV)</vt:lpstr>
      <vt:lpstr>PowerPoint Presentation</vt:lpstr>
      <vt:lpstr>Freivalds’ Algorithm [1979]</vt:lpstr>
      <vt:lpstr>PowerPoint Presentation</vt:lpstr>
      <vt:lpstr>PowerPoint Presentation</vt:lpstr>
      <vt:lpstr>Helper Problem (All-Zeroes)</vt:lpstr>
      <vt:lpstr>Fast Rectangular MM</vt:lpstr>
      <vt:lpstr>Fast Rectangular MM</vt:lpstr>
      <vt:lpstr>Lemma on Sparse Matrices</vt:lpstr>
      <vt:lpstr>Fast Deterministic MMV</vt:lpstr>
      <vt:lpstr>Quick Review of Linear Codes</vt:lpstr>
      <vt:lpstr>Linear Codes a Visual Experience</vt:lpstr>
      <vt:lpstr>PowerPoint Presentation</vt:lpstr>
      <vt:lpstr>Detecting Sparse Row via MDS code</vt:lpstr>
      <vt:lpstr>Running Time</vt:lpstr>
      <vt:lpstr>Running Time</vt:lpstr>
      <vt:lpstr>MMV is also hay in the hay stack</vt:lpstr>
      <vt:lpstr>PowerPoint Presentation</vt:lpstr>
      <vt:lpstr>PowerPoint Presentation</vt:lpstr>
      <vt:lpstr>PowerPoint Presentation</vt:lpstr>
      <vt:lpstr>Fast Deterministic Output-Sparse MM </vt:lpstr>
      <vt:lpstr>Inspiration from Compressed Sensing</vt:lpstr>
      <vt:lpstr>Special Case: Every column of AB is sparse</vt:lpstr>
      <vt:lpstr>WLOG all columns are sparse</vt:lpstr>
      <vt:lpstr>Achieving Compressed Sensing via Coding Theory</vt:lpstr>
      <vt:lpstr>Achieving Compressed Sensing via Coding Theory</vt:lpstr>
      <vt:lpstr>Is the Randomized Algorithm Optimal</vt:lpstr>
      <vt:lpstr>PowerPoint Presentation</vt:lpstr>
      <vt:lpstr>PowerPoint Presentation</vt:lpstr>
      <vt:lpstr>Results</vt:lpstr>
      <vt:lpstr>Barriers to Conditional Lower Bounds</vt:lpstr>
      <vt:lpstr>SETH and NSETH</vt:lpstr>
      <vt:lpstr>Rigid Matrices</vt:lpstr>
      <vt:lpstr>Reduction</vt:lpstr>
      <vt:lpstr>Reduction</vt:lpstr>
      <vt:lpstr>Reduction</vt:lpstr>
      <vt:lpstr>THANKS!!!!!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Range Avoidance for Constant Depth Circuits: (NC0-Avoid)</dc:title>
  <dc:creator>Microsoft Office User</dc:creator>
  <cp:lastModifiedBy>Karthik Gajulapalli</cp:lastModifiedBy>
  <cp:revision>33</cp:revision>
  <cp:lastPrinted>2024-05-03T07:42:22Z</cp:lastPrinted>
  <dcterms:created xsi:type="dcterms:W3CDTF">2023-03-05T05:52:25Z</dcterms:created>
  <dcterms:modified xsi:type="dcterms:W3CDTF">2025-05-22T15:01:22Z</dcterms:modified>
</cp:coreProperties>
</file>